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56" r:id="rId2"/>
    <p:sldId id="257" r:id="rId3"/>
    <p:sldId id="270" r:id="rId4"/>
    <p:sldId id="258" r:id="rId5"/>
    <p:sldId id="259" r:id="rId6"/>
    <p:sldId id="260" r:id="rId7"/>
    <p:sldId id="261" r:id="rId8"/>
    <p:sldId id="263" r:id="rId9"/>
    <p:sldId id="265" r:id="rId10"/>
    <p:sldId id="264" r:id="rId11"/>
    <p:sldId id="266" r:id="rId12"/>
    <p:sldId id="262" r:id="rId13"/>
    <p:sldId id="271" r:id="rId14"/>
    <p:sldId id="272" r:id="rId15"/>
    <p:sldId id="267" r:id="rId16"/>
    <p:sldId id="268"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88" autoAdjust="0"/>
  </p:normalViewPr>
  <p:slideViewPr>
    <p:cSldViewPr>
      <p:cViewPr varScale="1">
        <p:scale>
          <a:sx n="73" d="100"/>
          <a:sy n="73" d="100"/>
        </p:scale>
        <p:origin x="-94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10D76B-3766-401C-B82D-2D3E957E1CC0}"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vi-VN"/>
        </a:p>
      </dgm:t>
    </dgm:pt>
    <dgm:pt modelId="{C9E509DB-5881-454E-9CE0-491E1CC9BB3B}">
      <dgm:prSet phldrT="[Text]"/>
      <dgm:spPr>
        <a:solidFill>
          <a:srgbClr val="92D050"/>
        </a:solidFill>
      </dgm:spPr>
      <dgm:t>
        <a:bodyPr/>
        <a:lstStyle/>
        <a:p>
          <a:endParaRPr lang="vi-VN"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6E0C2779-37B4-4AB7-B0AF-6A216EE4A1C8}" type="parTrans" cxnId="{1B102599-D326-4E46-B6C3-C4D2FA5426F3}">
      <dgm:prSet/>
      <dgm:spPr/>
      <dgm:t>
        <a:bodyPr/>
        <a:lstStyle/>
        <a:p>
          <a:endParaRPr lang="vi-VN"/>
        </a:p>
      </dgm:t>
    </dgm:pt>
    <dgm:pt modelId="{13FE0EDD-A347-475D-9991-ECE24FFAD302}" type="sibTrans" cxnId="{1B102599-D326-4E46-B6C3-C4D2FA5426F3}">
      <dgm:prSet/>
      <dgm:spPr/>
      <dgm:t>
        <a:bodyPr/>
        <a:lstStyle/>
        <a:p>
          <a:endParaRPr lang="vi-VN"/>
        </a:p>
      </dgm:t>
    </dgm:pt>
    <dgm:pt modelId="{42F8F8FB-423A-4BA6-B200-E46BEE53221E}">
      <dgm:prSet phldrT="[Text]" custT="1"/>
      <dgm:spPr>
        <a:solidFill>
          <a:srgbClr val="92D050"/>
        </a:solidFill>
      </dgm:spPr>
      <dgm:t>
        <a:bodyPr/>
        <a:lstStyle/>
        <a:p>
          <a:endParaRPr lang="vi-VN" sz="38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E97D7C13-B0ED-40B8-ABD9-85E82C05F25A}" type="parTrans" cxnId="{4C333B89-9BF7-4D03-83CD-15432E44B1A5}">
      <dgm:prSet/>
      <dgm:spPr/>
      <dgm:t>
        <a:bodyPr/>
        <a:lstStyle/>
        <a:p>
          <a:endParaRPr lang="vi-VN"/>
        </a:p>
      </dgm:t>
    </dgm:pt>
    <dgm:pt modelId="{4683A4FE-C75A-41C7-A55A-F072B057263E}" type="sibTrans" cxnId="{4C333B89-9BF7-4D03-83CD-15432E44B1A5}">
      <dgm:prSet/>
      <dgm:spPr/>
      <dgm:t>
        <a:bodyPr/>
        <a:lstStyle/>
        <a:p>
          <a:endParaRPr lang="vi-VN"/>
        </a:p>
      </dgm:t>
    </dgm:pt>
    <dgm:pt modelId="{1A89159F-E4FB-49F1-BF2A-0544F71859E8}">
      <dgm:prSet phldrT="[Text]"/>
      <dgm:spPr>
        <a:solidFill>
          <a:srgbClr val="92D050"/>
        </a:solidFill>
      </dgm:spPr>
      <dgm:t>
        <a:bodyPr/>
        <a:lstStyle/>
        <a:p>
          <a:endParaRPr lang="vi-VN"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63480421-C65B-4826-B621-A173959680C9}" type="parTrans" cxnId="{8833143E-4BBD-4077-9DC4-FBB245EF6BBE}">
      <dgm:prSet/>
      <dgm:spPr/>
      <dgm:t>
        <a:bodyPr/>
        <a:lstStyle/>
        <a:p>
          <a:endParaRPr lang="vi-VN"/>
        </a:p>
      </dgm:t>
    </dgm:pt>
    <dgm:pt modelId="{1214E21D-268C-4B02-A160-7228376B2D70}" type="sibTrans" cxnId="{8833143E-4BBD-4077-9DC4-FBB245EF6BBE}">
      <dgm:prSet/>
      <dgm:spPr/>
      <dgm:t>
        <a:bodyPr/>
        <a:lstStyle/>
        <a:p>
          <a:endParaRPr lang="vi-VN"/>
        </a:p>
      </dgm:t>
    </dgm:pt>
    <dgm:pt modelId="{F265CD90-4849-4C02-BEDE-5F1F9C80DAD6}">
      <dgm:prSet phldrT="[Text]"/>
      <dgm:spPr>
        <a:solidFill>
          <a:srgbClr val="92D050"/>
        </a:solidFill>
      </dgm:spPr>
      <dgm:t>
        <a:bodyPr/>
        <a:lstStyle/>
        <a:p>
          <a:endParaRPr lang="vi-VN"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gm:t>
    </dgm:pt>
    <dgm:pt modelId="{7FA762C6-85D5-40AE-A8B8-6A273F5F2F3B}" type="parTrans" cxnId="{9129C89A-9C32-4932-B551-BB03C5ADDF20}">
      <dgm:prSet/>
      <dgm:spPr/>
      <dgm:t>
        <a:bodyPr/>
        <a:lstStyle/>
        <a:p>
          <a:endParaRPr lang="vi-VN"/>
        </a:p>
      </dgm:t>
    </dgm:pt>
    <dgm:pt modelId="{9145A149-A5D3-4352-AAB3-F393D495AC6B}" type="sibTrans" cxnId="{9129C89A-9C32-4932-B551-BB03C5ADDF20}">
      <dgm:prSet/>
      <dgm:spPr/>
      <dgm:t>
        <a:bodyPr/>
        <a:lstStyle/>
        <a:p>
          <a:endParaRPr lang="vi-VN"/>
        </a:p>
      </dgm:t>
    </dgm:pt>
    <dgm:pt modelId="{A72D6DBF-D581-42B0-BFC8-2C23144D2A0B}" type="pres">
      <dgm:prSet presAssocID="{4C10D76B-3766-401C-B82D-2D3E957E1CC0}" presName="Name0" presStyleCnt="0">
        <dgm:presLayoutVars>
          <dgm:chMax val="7"/>
          <dgm:chPref val="7"/>
          <dgm:dir/>
        </dgm:presLayoutVars>
      </dgm:prSet>
      <dgm:spPr/>
    </dgm:pt>
    <dgm:pt modelId="{9C561EDB-99BD-471B-9543-00B3D2E97623}" type="pres">
      <dgm:prSet presAssocID="{4C10D76B-3766-401C-B82D-2D3E957E1CC0}" presName="Name1" presStyleCnt="0"/>
      <dgm:spPr/>
    </dgm:pt>
    <dgm:pt modelId="{4B0135BC-BEFF-493D-AE05-3501D0524A39}" type="pres">
      <dgm:prSet presAssocID="{4C10D76B-3766-401C-B82D-2D3E957E1CC0}" presName="cycle" presStyleCnt="0"/>
      <dgm:spPr/>
    </dgm:pt>
    <dgm:pt modelId="{AF1F2D63-AAC9-4F66-AA01-DBA72A0C76A3}" type="pres">
      <dgm:prSet presAssocID="{4C10D76B-3766-401C-B82D-2D3E957E1CC0}" presName="srcNode" presStyleLbl="node1" presStyleIdx="0" presStyleCnt="4"/>
      <dgm:spPr/>
    </dgm:pt>
    <dgm:pt modelId="{3FE0E567-E712-4AED-9B09-A31340ED6A11}" type="pres">
      <dgm:prSet presAssocID="{4C10D76B-3766-401C-B82D-2D3E957E1CC0}" presName="conn" presStyleLbl="parChTrans1D2" presStyleIdx="0" presStyleCnt="1"/>
      <dgm:spPr/>
    </dgm:pt>
    <dgm:pt modelId="{4F0764CA-4C33-4333-A5AC-DF8A796F66B0}" type="pres">
      <dgm:prSet presAssocID="{4C10D76B-3766-401C-B82D-2D3E957E1CC0}" presName="extraNode" presStyleLbl="node1" presStyleIdx="0" presStyleCnt="4"/>
      <dgm:spPr/>
    </dgm:pt>
    <dgm:pt modelId="{126133CF-CBE0-4749-A058-F0A49B6BD738}" type="pres">
      <dgm:prSet presAssocID="{4C10D76B-3766-401C-B82D-2D3E957E1CC0}" presName="dstNode" presStyleLbl="node1" presStyleIdx="0" presStyleCnt="4"/>
      <dgm:spPr/>
    </dgm:pt>
    <dgm:pt modelId="{2DE10FE6-4794-49B1-B2B2-36BD71E0C1C9}" type="pres">
      <dgm:prSet presAssocID="{C9E509DB-5881-454E-9CE0-491E1CC9BB3B}" presName="text_1" presStyleLbl="node1" presStyleIdx="0" presStyleCnt="4" custLinFactNeighborX="-84" custLinFactNeighborY="-957">
        <dgm:presLayoutVars>
          <dgm:bulletEnabled val="1"/>
        </dgm:presLayoutVars>
      </dgm:prSet>
      <dgm:spPr/>
      <dgm:t>
        <a:bodyPr/>
        <a:lstStyle/>
        <a:p>
          <a:endParaRPr lang="vi-VN"/>
        </a:p>
      </dgm:t>
    </dgm:pt>
    <dgm:pt modelId="{506D5A59-AA7E-4140-82F8-B431726591F7}" type="pres">
      <dgm:prSet presAssocID="{C9E509DB-5881-454E-9CE0-491E1CC9BB3B}" presName="accent_1" presStyleCnt="0"/>
      <dgm:spPr/>
    </dgm:pt>
    <dgm:pt modelId="{0D7B5F60-6A90-4C6D-B4B0-EA6EA37828F4}" type="pres">
      <dgm:prSet presAssocID="{C9E509DB-5881-454E-9CE0-491E1CC9BB3B}" presName="accentRepeatNode" presStyleLbl="solidFgAcc1" presStyleIdx="0" presStyleCnt="4"/>
      <dgm:spPr/>
    </dgm:pt>
    <dgm:pt modelId="{22CEC654-9AC5-48F8-AC32-1A99CEDE1558}" type="pres">
      <dgm:prSet presAssocID="{42F8F8FB-423A-4BA6-B200-E46BEE53221E}" presName="text_2" presStyleLbl="node1" presStyleIdx="1" presStyleCnt="4">
        <dgm:presLayoutVars>
          <dgm:bulletEnabled val="1"/>
        </dgm:presLayoutVars>
      </dgm:prSet>
      <dgm:spPr/>
      <dgm:t>
        <a:bodyPr/>
        <a:lstStyle/>
        <a:p>
          <a:endParaRPr lang="vi-VN"/>
        </a:p>
      </dgm:t>
    </dgm:pt>
    <dgm:pt modelId="{8028DAA0-8B74-489F-ACE2-EE4C4DECAD03}" type="pres">
      <dgm:prSet presAssocID="{42F8F8FB-423A-4BA6-B200-E46BEE53221E}" presName="accent_2" presStyleCnt="0"/>
      <dgm:spPr/>
    </dgm:pt>
    <dgm:pt modelId="{19AA6DB7-A78C-4A1B-BF71-C9FBD4A60DAD}" type="pres">
      <dgm:prSet presAssocID="{42F8F8FB-423A-4BA6-B200-E46BEE53221E}" presName="accentRepeatNode" presStyleLbl="solidFgAcc1" presStyleIdx="1" presStyleCnt="4"/>
      <dgm:spPr/>
    </dgm:pt>
    <dgm:pt modelId="{FB929D34-E1FF-4F40-834B-ED727F4094AD}" type="pres">
      <dgm:prSet presAssocID="{1A89159F-E4FB-49F1-BF2A-0544F71859E8}" presName="text_3" presStyleLbl="node1" presStyleIdx="2" presStyleCnt="4">
        <dgm:presLayoutVars>
          <dgm:bulletEnabled val="1"/>
        </dgm:presLayoutVars>
      </dgm:prSet>
      <dgm:spPr/>
      <dgm:t>
        <a:bodyPr/>
        <a:lstStyle/>
        <a:p>
          <a:endParaRPr lang="vi-VN"/>
        </a:p>
      </dgm:t>
    </dgm:pt>
    <dgm:pt modelId="{69556CCC-9BC4-4D05-A1D3-F29060A6AB8D}" type="pres">
      <dgm:prSet presAssocID="{1A89159F-E4FB-49F1-BF2A-0544F71859E8}" presName="accent_3" presStyleCnt="0"/>
      <dgm:spPr/>
    </dgm:pt>
    <dgm:pt modelId="{BC2F1FC8-154B-4B23-A541-3BE2960B9CC7}" type="pres">
      <dgm:prSet presAssocID="{1A89159F-E4FB-49F1-BF2A-0544F71859E8}" presName="accentRepeatNode" presStyleLbl="solidFgAcc1" presStyleIdx="2" presStyleCnt="4"/>
      <dgm:spPr/>
    </dgm:pt>
    <dgm:pt modelId="{7C7B5C42-19C2-4712-9129-6FC65011F645}" type="pres">
      <dgm:prSet presAssocID="{F265CD90-4849-4C02-BEDE-5F1F9C80DAD6}" presName="text_4" presStyleLbl="node1" presStyleIdx="3" presStyleCnt="4">
        <dgm:presLayoutVars>
          <dgm:bulletEnabled val="1"/>
        </dgm:presLayoutVars>
      </dgm:prSet>
      <dgm:spPr/>
      <dgm:t>
        <a:bodyPr/>
        <a:lstStyle/>
        <a:p>
          <a:endParaRPr lang="vi-VN"/>
        </a:p>
      </dgm:t>
    </dgm:pt>
    <dgm:pt modelId="{A22EA587-3E50-434A-8BC9-102C54165A29}" type="pres">
      <dgm:prSet presAssocID="{F265CD90-4849-4C02-BEDE-5F1F9C80DAD6}" presName="accent_4" presStyleCnt="0"/>
      <dgm:spPr/>
    </dgm:pt>
    <dgm:pt modelId="{CD55C95B-7DD0-4F1A-BBCD-9D1C51AFEC8D}" type="pres">
      <dgm:prSet presAssocID="{F265CD90-4849-4C02-BEDE-5F1F9C80DAD6}" presName="accentRepeatNode" presStyleLbl="solidFgAcc1" presStyleIdx="3" presStyleCnt="4"/>
      <dgm:spPr/>
    </dgm:pt>
  </dgm:ptLst>
  <dgm:cxnLst>
    <dgm:cxn modelId="{9E993906-982B-4BA5-BF9A-874D57C44776}" type="presOf" srcId="{13FE0EDD-A347-475D-9991-ECE24FFAD302}" destId="{3FE0E567-E712-4AED-9B09-A31340ED6A11}" srcOrd="0" destOrd="0" presId="urn:microsoft.com/office/officeart/2008/layout/VerticalCurvedList"/>
    <dgm:cxn modelId="{8833143E-4BBD-4077-9DC4-FBB245EF6BBE}" srcId="{4C10D76B-3766-401C-B82D-2D3E957E1CC0}" destId="{1A89159F-E4FB-49F1-BF2A-0544F71859E8}" srcOrd="2" destOrd="0" parTransId="{63480421-C65B-4826-B621-A173959680C9}" sibTransId="{1214E21D-268C-4B02-A160-7228376B2D70}"/>
    <dgm:cxn modelId="{4EC2A29D-25B8-4123-9C3A-074431C3A2D1}" type="presOf" srcId="{42F8F8FB-423A-4BA6-B200-E46BEE53221E}" destId="{22CEC654-9AC5-48F8-AC32-1A99CEDE1558}" srcOrd="0" destOrd="0" presId="urn:microsoft.com/office/officeart/2008/layout/VerticalCurvedList"/>
    <dgm:cxn modelId="{4C333B89-9BF7-4D03-83CD-15432E44B1A5}" srcId="{4C10D76B-3766-401C-B82D-2D3E957E1CC0}" destId="{42F8F8FB-423A-4BA6-B200-E46BEE53221E}" srcOrd="1" destOrd="0" parTransId="{E97D7C13-B0ED-40B8-ABD9-85E82C05F25A}" sibTransId="{4683A4FE-C75A-41C7-A55A-F072B057263E}"/>
    <dgm:cxn modelId="{9129C89A-9C32-4932-B551-BB03C5ADDF20}" srcId="{4C10D76B-3766-401C-B82D-2D3E957E1CC0}" destId="{F265CD90-4849-4C02-BEDE-5F1F9C80DAD6}" srcOrd="3" destOrd="0" parTransId="{7FA762C6-85D5-40AE-A8B8-6A273F5F2F3B}" sibTransId="{9145A149-A5D3-4352-AAB3-F393D495AC6B}"/>
    <dgm:cxn modelId="{B5A8AB43-916C-4AB4-A79C-8240BCD320D8}" type="presOf" srcId="{4C10D76B-3766-401C-B82D-2D3E957E1CC0}" destId="{A72D6DBF-D581-42B0-BFC8-2C23144D2A0B}" srcOrd="0" destOrd="0" presId="urn:microsoft.com/office/officeart/2008/layout/VerticalCurvedList"/>
    <dgm:cxn modelId="{693CECD5-DAFC-4683-A816-682E0F1C788E}" type="presOf" srcId="{F265CD90-4849-4C02-BEDE-5F1F9C80DAD6}" destId="{7C7B5C42-19C2-4712-9129-6FC65011F645}" srcOrd="0" destOrd="0" presId="urn:microsoft.com/office/officeart/2008/layout/VerticalCurvedList"/>
    <dgm:cxn modelId="{1B102599-D326-4E46-B6C3-C4D2FA5426F3}" srcId="{4C10D76B-3766-401C-B82D-2D3E957E1CC0}" destId="{C9E509DB-5881-454E-9CE0-491E1CC9BB3B}" srcOrd="0" destOrd="0" parTransId="{6E0C2779-37B4-4AB7-B0AF-6A216EE4A1C8}" sibTransId="{13FE0EDD-A347-475D-9991-ECE24FFAD302}"/>
    <dgm:cxn modelId="{D9881963-BAB5-426E-A666-3229A4042937}" type="presOf" srcId="{1A89159F-E4FB-49F1-BF2A-0544F71859E8}" destId="{FB929D34-E1FF-4F40-834B-ED727F4094AD}" srcOrd="0" destOrd="0" presId="urn:microsoft.com/office/officeart/2008/layout/VerticalCurvedList"/>
    <dgm:cxn modelId="{F028295E-1264-4F44-B306-5A607439BBE1}" type="presOf" srcId="{C9E509DB-5881-454E-9CE0-491E1CC9BB3B}" destId="{2DE10FE6-4794-49B1-B2B2-36BD71E0C1C9}" srcOrd="0" destOrd="0" presId="urn:microsoft.com/office/officeart/2008/layout/VerticalCurvedList"/>
    <dgm:cxn modelId="{9F229428-AAA2-4739-9ED7-2132182C078F}" type="presParOf" srcId="{A72D6DBF-D581-42B0-BFC8-2C23144D2A0B}" destId="{9C561EDB-99BD-471B-9543-00B3D2E97623}" srcOrd="0" destOrd="0" presId="urn:microsoft.com/office/officeart/2008/layout/VerticalCurvedList"/>
    <dgm:cxn modelId="{26DE1EA4-C8CE-4E21-B306-DE48BC7C0BB3}" type="presParOf" srcId="{9C561EDB-99BD-471B-9543-00B3D2E97623}" destId="{4B0135BC-BEFF-493D-AE05-3501D0524A39}" srcOrd="0" destOrd="0" presId="urn:microsoft.com/office/officeart/2008/layout/VerticalCurvedList"/>
    <dgm:cxn modelId="{FFB38E67-9A3B-4F62-B060-0A0353B95475}" type="presParOf" srcId="{4B0135BC-BEFF-493D-AE05-3501D0524A39}" destId="{AF1F2D63-AAC9-4F66-AA01-DBA72A0C76A3}" srcOrd="0" destOrd="0" presId="urn:microsoft.com/office/officeart/2008/layout/VerticalCurvedList"/>
    <dgm:cxn modelId="{60902502-0E38-4D12-B1B9-C6BD50D6CC55}" type="presParOf" srcId="{4B0135BC-BEFF-493D-AE05-3501D0524A39}" destId="{3FE0E567-E712-4AED-9B09-A31340ED6A11}" srcOrd="1" destOrd="0" presId="urn:microsoft.com/office/officeart/2008/layout/VerticalCurvedList"/>
    <dgm:cxn modelId="{E0885B68-9306-4026-A02E-B56ECB6EE9E3}" type="presParOf" srcId="{4B0135BC-BEFF-493D-AE05-3501D0524A39}" destId="{4F0764CA-4C33-4333-A5AC-DF8A796F66B0}" srcOrd="2" destOrd="0" presId="urn:microsoft.com/office/officeart/2008/layout/VerticalCurvedList"/>
    <dgm:cxn modelId="{71ECCF99-8553-4A9D-ADDB-1914D5369101}" type="presParOf" srcId="{4B0135BC-BEFF-493D-AE05-3501D0524A39}" destId="{126133CF-CBE0-4749-A058-F0A49B6BD738}" srcOrd="3" destOrd="0" presId="urn:microsoft.com/office/officeart/2008/layout/VerticalCurvedList"/>
    <dgm:cxn modelId="{FF170E98-BA0B-4B5D-9E14-8E5211B5BE37}" type="presParOf" srcId="{9C561EDB-99BD-471B-9543-00B3D2E97623}" destId="{2DE10FE6-4794-49B1-B2B2-36BD71E0C1C9}" srcOrd="1" destOrd="0" presId="urn:microsoft.com/office/officeart/2008/layout/VerticalCurvedList"/>
    <dgm:cxn modelId="{19DE53F4-DA13-4F1A-828E-0B46245449A5}" type="presParOf" srcId="{9C561EDB-99BD-471B-9543-00B3D2E97623}" destId="{506D5A59-AA7E-4140-82F8-B431726591F7}" srcOrd="2" destOrd="0" presId="urn:microsoft.com/office/officeart/2008/layout/VerticalCurvedList"/>
    <dgm:cxn modelId="{07D68D09-D1C1-4DA2-9897-0A76889589E3}" type="presParOf" srcId="{506D5A59-AA7E-4140-82F8-B431726591F7}" destId="{0D7B5F60-6A90-4C6D-B4B0-EA6EA37828F4}" srcOrd="0" destOrd="0" presId="urn:microsoft.com/office/officeart/2008/layout/VerticalCurvedList"/>
    <dgm:cxn modelId="{0D3CE7C6-310E-47E4-A70A-D9813C5E4A72}" type="presParOf" srcId="{9C561EDB-99BD-471B-9543-00B3D2E97623}" destId="{22CEC654-9AC5-48F8-AC32-1A99CEDE1558}" srcOrd="3" destOrd="0" presId="urn:microsoft.com/office/officeart/2008/layout/VerticalCurvedList"/>
    <dgm:cxn modelId="{97396575-2F35-4282-A41C-CEAD94BB7AB3}" type="presParOf" srcId="{9C561EDB-99BD-471B-9543-00B3D2E97623}" destId="{8028DAA0-8B74-489F-ACE2-EE4C4DECAD03}" srcOrd="4" destOrd="0" presId="urn:microsoft.com/office/officeart/2008/layout/VerticalCurvedList"/>
    <dgm:cxn modelId="{9F39538F-A29E-412F-95AF-D032B197E96C}" type="presParOf" srcId="{8028DAA0-8B74-489F-ACE2-EE4C4DECAD03}" destId="{19AA6DB7-A78C-4A1B-BF71-C9FBD4A60DAD}" srcOrd="0" destOrd="0" presId="urn:microsoft.com/office/officeart/2008/layout/VerticalCurvedList"/>
    <dgm:cxn modelId="{22B11D2A-DFF8-46FD-8967-BA2D81823F81}" type="presParOf" srcId="{9C561EDB-99BD-471B-9543-00B3D2E97623}" destId="{FB929D34-E1FF-4F40-834B-ED727F4094AD}" srcOrd="5" destOrd="0" presId="urn:microsoft.com/office/officeart/2008/layout/VerticalCurvedList"/>
    <dgm:cxn modelId="{932F66C2-BE85-42BA-893E-F7EA4817B1D2}" type="presParOf" srcId="{9C561EDB-99BD-471B-9543-00B3D2E97623}" destId="{69556CCC-9BC4-4D05-A1D3-F29060A6AB8D}" srcOrd="6" destOrd="0" presId="urn:microsoft.com/office/officeart/2008/layout/VerticalCurvedList"/>
    <dgm:cxn modelId="{136FEEFB-A6BF-47C3-A8A1-B3797CF27A2B}" type="presParOf" srcId="{69556CCC-9BC4-4D05-A1D3-F29060A6AB8D}" destId="{BC2F1FC8-154B-4B23-A541-3BE2960B9CC7}" srcOrd="0" destOrd="0" presId="urn:microsoft.com/office/officeart/2008/layout/VerticalCurvedList"/>
    <dgm:cxn modelId="{B2B49AA6-1BEB-4628-B8BF-8B933DA46F7B}" type="presParOf" srcId="{9C561EDB-99BD-471B-9543-00B3D2E97623}" destId="{7C7B5C42-19C2-4712-9129-6FC65011F645}" srcOrd="7" destOrd="0" presId="urn:microsoft.com/office/officeart/2008/layout/VerticalCurvedList"/>
    <dgm:cxn modelId="{7E7918DA-6C3A-40F8-B6EA-1BA5041FFECE}" type="presParOf" srcId="{9C561EDB-99BD-471B-9543-00B3D2E97623}" destId="{A22EA587-3E50-434A-8BC9-102C54165A29}" srcOrd="8" destOrd="0" presId="urn:microsoft.com/office/officeart/2008/layout/VerticalCurvedList"/>
    <dgm:cxn modelId="{12CA4942-36FC-4AAB-8F76-A3975DC46D8E}" type="presParOf" srcId="{A22EA587-3E50-434A-8BC9-102C54165A29}" destId="{CD55C95B-7DD0-4F1A-BBCD-9D1C51AFEC8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0E567-E712-4AED-9B09-A31340ED6A11}">
      <dsp:nvSpPr>
        <dsp:cNvPr id="0" name=""/>
        <dsp:cNvSpPr/>
      </dsp:nvSpPr>
      <dsp:spPr>
        <a:xfrm>
          <a:off x="-5404461" y="-827568"/>
          <a:ext cx="6435187" cy="6435187"/>
        </a:xfrm>
        <a:prstGeom prst="blockArc">
          <a:avLst>
            <a:gd name="adj1" fmla="val 18900000"/>
            <a:gd name="adj2" fmla="val 2700000"/>
            <a:gd name="adj3" fmla="val 336"/>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E10FE6-4794-49B1-B2B2-36BD71E0C1C9}">
      <dsp:nvSpPr>
        <dsp:cNvPr id="0" name=""/>
        <dsp:cNvSpPr/>
      </dsp:nvSpPr>
      <dsp:spPr>
        <a:xfrm>
          <a:off x="533402" y="360452"/>
          <a:ext cx="7394889" cy="73536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3694" tIns="101600" rIns="101600" bIns="101600" numCol="1" spcCol="1270" anchor="ctr" anchorCtr="0">
          <a:noAutofit/>
        </a:bodyPr>
        <a:lstStyle/>
        <a:p>
          <a:pPr lvl="0" algn="l" defTabSz="1778000">
            <a:lnSpc>
              <a:spcPct val="90000"/>
            </a:lnSpc>
            <a:spcBef>
              <a:spcPct val="0"/>
            </a:spcBef>
            <a:spcAft>
              <a:spcPct val="35000"/>
            </a:spcAft>
          </a:pPr>
          <a:endParaRPr lang="vi-VN" sz="4000" b="1" kern="1200"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533402" y="360452"/>
        <a:ext cx="7394889" cy="735362"/>
      </dsp:txXfrm>
    </dsp:sp>
    <dsp:sp modelId="{0D7B5F60-6A90-4C6D-B4B0-EA6EA37828F4}">
      <dsp:nvSpPr>
        <dsp:cNvPr id="0" name=""/>
        <dsp:cNvSpPr/>
      </dsp:nvSpPr>
      <dsp:spPr>
        <a:xfrm>
          <a:off x="80012" y="275569"/>
          <a:ext cx="919203" cy="919203"/>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EC654-9AC5-48F8-AC32-1A99CEDE1558}">
      <dsp:nvSpPr>
        <dsp:cNvPr id="0" name=""/>
        <dsp:cNvSpPr/>
      </dsp:nvSpPr>
      <dsp:spPr>
        <a:xfrm>
          <a:off x="961214" y="1470725"/>
          <a:ext cx="6973289" cy="73536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3694" tIns="96520" rIns="96520" bIns="96520" numCol="1" spcCol="1270" anchor="ctr" anchorCtr="0">
          <a:noAutofit/>
        </a:bodyPr>
        <a:lstStyle/>
        <a:p>
          <a:pPr lvl="0" algn="l" defTabSz="1689100">
            <a:lnSpc>
              <a:spcPct val="90000"/>
            </a:lnSpc>
            <a:spcBef>
              <a:spcPct val="0"/>
            </a:spcBef>
            <a:spcAft>
              <a:spcPct val="35000"/>
            </a:spcAft>
          </a:pPr>
          <a:endParaRPr lang="vi-VN" sz="3800" b="1" kern="1200"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961214" y="1470725"/>
        <a:ext cx="6973289" cy="735362"/>
      </dsp:txXfrm>
    </dsp:sp>
    <dsp:sp modelId="{19AA6DB7-A78C-4A1B-BF71-C9FBD4A60DAD}">
      <dsp:nvSpPr>
        <dsp:cNvPr id="0" name=""/>
        <dsp:cNvSpPr/>
      </dsp:nvSpPr>
      <dsp:spPr>
        <a:xfrm>
          <a:off x="501613" y="1378805"/>
          <a:ext cx="919203" cy="919203"/>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929D34-E1FF-4F40-834B-ED727F4094AD}">
      <dsp:nvSpPr>
        <dsp:cNvPr id="0" name=""/>
        <dsp:cNvSpPr/>
      </dsp:nvSpPr>
      <dsp:spPr>
        <a:xfrm>
          <a:off x="961214" y="2573961"/>
          <a:ext cx="6973289" cy="73536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3694" tIns="101600" rIns="101600" bIns="101600" numCol="1" spcCol="1270" anchor="ctr" anchorCtr="0">
          <a:noAutofit/>
        </a:bodyPr>
        <a:lstStyle/>
        <a:p>
          <a:pPr lvl="0" algn="l" defTabSz="1778000">
            <a:lnSpc>
              <a:spcPct val="90000"/>
            </a:lnSpc>
            <a:spcBef>
              <a:spcPct val="0"/>
            </a:spcBef>
            <a:spcAft>
              <a:spcPct val="35000"/>
            </a:spcAft>
          </a:pPr>
          <a:endParaRPr lang="vi-VN" sz="4000" b="1" kern="1200"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961214" y="2573961"/>
        <a:ext cx="6973289" cy="735362"/>
      </dsp:txXfrm>
    </dsp:sp>
    <dsp:sp modelId="{BC2F1FC8-154B-4B23-A541-3BE2960B9CC7}">
      <dsp:nvSpPr>
        <dsp:cNvPr id="0" name=""/>
        <dsp:cNvSpPr/>
      </dsp:nvSpPr>
      <dsp:spPr>
        <a:xfrm>
          <a:off x="501613" y="2482040"/>
          <a:ext cx="919203" cy="919203"/>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7B5C42-19C2-4712-9129-6FC65011F645}">
      <dsp:nvSpPr>
        <dsp:cNvPr id="0" name=""/>
        <dsp:cNvSpPr/>
      </dsp:nvSpPr>
      <dsp:spPr>
        <a:xfrm>
          <a:off x="539614" y="3677196"/>
          <a:ext cx="7394889" cy="73536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3694" tIns="101600" rIns="101600" bIns="101600" numCol="1" spcCol="1270" anchor="ctr" anchorCtr="0">
          <a:noAutofit/>
        </a:bodyPr>
        <a:lstStyle/>
        <a:p>
          <a:pPr lvl="0" algn="l" defTabSz="1778000">
            <a:lnSpc>
              <a:spcPct val="90000"/>
            </a:lnSpc>
            <a:spcBef>
              <a:spcPct val="0"/>
            </a:spcBef>
            <a:spcAft>
              <a:spcPct val="35000"/>
            </a:spcAft>
          </a:pPr>
          <a:endParaRPr lang="vi-VN" sz="4000" b="1" kern="1200"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dsp:txBody>
      <dsp:txXfrm>
        <a:off x="539614" y="3677196"/>
        <a:ext cx="7394889" cy="735362"/>
      </dsp:txXfrm>
    </dsp:sp>
    <dsp:sp modelId="{CD55C95B-7DD0-4F1A-BBCD-9D1C51AFEC8D}">
      <dsp:nvSpPr>
        <dsp:cNvPr id="0" name=""/>
        <dsp:cNvSpPr/>
      </dsp:nvSpPr>
      <dsp:spPr>
        <a:xfrm>
          <a:off x="80012" y="3585276"/>
          <a:ext cx="919203" cy="919203"/>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C13F81-F735-4EBD-AB61-0FE8BA25A4F0}" type="datetimeFigureOut">
              <a:rPr lang="vi-VN" smtClean="0"/>
              <a:t>24/12/2019</a:t>
            </a:fld>
            <a:endParaRPr lang="vi-V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07CB3-6F7E-455F-B6D2-760FD3C4B878}" type="slidenum">
              <a:rPr lang="vi-VN" smtClean="0"/>
              <a:t>‹#›</a:t>
            </a:fld>
            <a:endParaRPr lang="vi-VN"/>
          </a:p>
        </p:txBody>
      </p:sp>
    </p:spTree>
    <p:extLst>
      <p:ext uri="{BB962C8B-B14F-4D97-AF65-F5344CB8AC3E}">
        <p14:creationId xmlns:p14="http://schemas.microsoft.com/office/powerpoint/2010/main" val="297627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latin typeface="Arial" pitchFamily="34" charset="0"/>
                <a:cs typeface="Arial" pitchFamily="34" charset="0"/>
              </a:rPr>
              <a:t>Nội dung nghiên cứu của đề tài chủ yếu tập trung vào việc quản lý ban cán sự theo</a:t>
            </a:r>
            <a:endParaRPr lang="vi-VN"/>
          </a:p>
        </p:txBody>
      </p:sp>
      <p:sp>
        <p:nvSpPr>
          <p:cNvPr id="4" name="Slide Number Placeholder 3"/>
          <p:cNvSpPr>
            <a:spLocks noGrp="1"/>
          </p:cNvSpPr>
          <p:nvPr>
            <p:ph type="sldNum" sz="quarter" idx="10"/>
          </p:nvPr>
        </p:nvSpPr>
        <p:spPr/>
        <p:txBody>
          <a:bodyPr/>
          <a:lstStyle/>
          <a:p>
            <a:fld id="{09707CB3-6F7E-455F-B6D2-760FD3C4B878}" type="slidenum">
              <a:rPr lang="vi-VN" smtClean="0"/>
              <a:t>5</a:t>
            </a:fld>
            <a:endParaRPr lang="vi-VN"/>
          </a:p>
        </p:txBody>
      </p:sp>
    </p:spTree>
    <p:extLst>
      <p:ext uri="{BB962C8B-B14F-4D97-AF65-F5344CB8AC3E}">
        <p14:creationId xmlns:p14="http://schemas.microsoft.com/office/powerpoint/2010/main" val="239590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latin typeface="Arial" pitchFamily="34" charset="0"/>
                <a:cs typeface="Arial" pitchFamily="34" charset="0"/>
              </a:rPr>
              <a:t>Đối tượng nghiên cứu của đề tài chủ yếu tập trung vào </a:t>
            </a:r>
            <a:endParaRPr lang="vi-VN"/>
          </a:p>
        </p:txBody>
      </p:sp>
      <p:sp>
        <p:nvSpPr>
          <p:cNvPr id="4" name="Slide Number Placeholder 3"/>
          <p:cNvSpPr>
            <a:spLocks noGrp="1"/>
          </p:cNvSpPr>
          <p:nvPr>
            <p:ph type="sldNum" sz="quarter" idx="10"/>
          </p:nvPr>
        </p:nvSpPr>
        <p:spPr/>
        <p:txBody>
          <a:bodyPr/>
          <a:lstStyle/>
          <a:p>
            <a:fld id="{09707CB3-6F7E-455F-B6D2-760FD3C4B878}" type="slidenum">
              <a:rPr lang="vi-VN" smtClean="0"/>
              <a:t>6</a:t>
            </a:fld>
            <a:endParaRPr lang="vi-VN"/>
          </a:p>
        </p:txBody>
      </p:sp>
    </p:spTree>
    <p:extLst>
      <p:ext uri="{BB962C8B-B14F-4D97-AF65-F5344CB8AC3E}">
        <p14:creationId xmlns:p14="http://schemas.microsoft.com/office/powerpoint/2010/main" val="41741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smtClean="0">
                <a:latin typeface="Arial" panose="020B0604020202020204" pitchFamily="34" charset="0"/>
                <a:cs typeface="Arial" panose="020B0604020202020204" pitchFamily="34" charset="0"/>
              </a:rPr>
              <a:t>Được xây dựng trên: </a:t>
            </a:r>
          </a:p>
        </p:txBody>
      </p:sp>
      <p:sp>
        <p:nvSpPr>
          <p:cNvPr id="4" name="Slide Number Placeholder 3"/>
          <p:cNvSpPr>
            <a:spLocks noGrp="1"/>
          </p:cNvSpPr>
          <p:nvPr>
            <p:ph type="sldNum" sz="quarter" idx="10"/>
          </p:nvPr>
        </p:nvSpPr>
        <p:spPr/>
        <p:txBody>
          <a:bodyPr/>
          <a:lstStyle/>
          <a:p>
            <a:fld id="{09707CB3-6F7E-455F-B6D2-760FD3C4B878}" type="slidenum">
              <a:rPr lang="vi-VN" smtClean="0"/>
              <a:t>8</a:t>
            </a:fld>
            <a:endParaRPr lang="vi-VN"/>
          </a:p>
        </p:txBody>
      </p:sp>
    </p:spTree>
    <p:extLst>
      <p:ext uri="{BB962C8B-B14F-4D97-AF65-F5344CB8AC3E}">
        <p14:creationId xmlns:p14="http://schemas.microsoft.com/office/powerpoint/2010/main" val="301101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Arial" panose="020B0604020202020204" pitchFamily="34" charset="0"/>
                <a:cs typeface="Arial" panose="020B0604020202020204" pitchFamily="34" charset="0"/>
              </a:rPr>
              <a:t>Nó tương thích với tất cả các trình duyệt: </a:t>
            </a:r>
            <a:endParaRPr lang="en-US" sz="1200" i="1"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9707CB3-6F7E-455F-B6D2-760FD3C4B878}" type="slidenum">
              <a:rPr lang="vi-VN" smtClean="0"/>
              <a:t>9</a:t>
            </a:fld>
            <a:endParaRPr lang="vi-VN"/>
          </a:p>
        </p:txBody>
      </p:sp>
    </p:spTree>
    <p:extLst>
      <p:ext uri="{BB962C8B-B14F-4D97-AF65-F5344CB8AC3E}">
        <p14:creationId xmlns:p14="http://schemas.microsoft.com/office/powerpoint/2010/main" val="331218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Lý</a:t>
            </a:r>
            <a:r>
              <a:rPr lang="en-US" baseline="0" smtClean="0"/>
              <a:t> do mà chúng em chọn framework laravel là bởi vì nó hoạt động dựa vào mô hình MVC, MVC là các kí tự đầu của các từ Model View Controller, mô hình này tách biệt các truy vấn, xử lý phía model tức là cơ sở dữ liệu, tách biệt các xử lý – controller và tách biệt cả giao diện người dùng. Với mô hình này giúp cho chúng em làm việc nhóm hiệu quả hơn, không bị chồng chéo giữa thiết kế và xử lý và code gọn gàng, dễ hiểu và dễ chỉnh sửa hơn. Do đó chúng em quyết định sử dụng framework laravel.</a:t>
            </a:r>
            <a:endParaRPr lang="vi-VN"/>
          </a:p>
        </p:txBody>
      </p:sp>
      <p:sp>
        <p:nvSpPr>
          <p:cNvPr id="4" name="Slide Number Placeholder 3"/>
          <p:cNvSpPr>
            <a:spLocks noGrp="1"/>
          </p:cNvSpPr>
          <p:nvPr>
            <p:ph type="sldNum" sz="quarter" idx="10"/>
          </p:nvPr>
        </p:nvSpPr>
        <p:spPr/>
        <p:txBody>
          <a:bodyPr/>
          <a:lstStyle/>
          <a:p>
            <a:fld id="{09707CB3-6F7E-455F-B6D2-760FD3C4B878}" type="slidenum">
              <a:rPr lang="vi-VN" smtClean="0"/>
              <a:t>13</a:t>
            </a:fld>
            <a:endParaRPr lang="vi-VN"/>
          </a:p>
        </p:txBody>
      </p:sp>
    </p:spTree>
    <p:extLst>
      <p:ext uri="{BB962C8B-B14F-4D97-AF65-F5344CB8AC3E}">
        <p14:creationId xmlns:p14="http://schemas.microsoft.com/office/powerpoint/2010/main" val="1949927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Ngoài</a:t>
            </a:r>
            <a:r>
              <a:rPr lang="en-US" baseline="0" smtClean="0"/>
              <a:t> ra chúng em còn quản lý source code của mình bằng github. Github cung cấp khả năng làm việc nhóm cao ....</a:t>
            </a:r>
            <a:endParaRPr lang="vi-VN"/>
          </a:p>
        </p:txBody>
      </p:sp>
      <p:sp>
        <p:nvSpPr>
          <p:cNvPr id="4" name="Slide Number Placeholder 3"/>
          <p:cNvSpPr>
            <a:spLocks noGrp="1"/>
          </p:cNvSpPr>
          <p:nvPr>
            <p:ph type="sldNum" sz="quarter" idx="10"/>
          </p:nvPr>
        </p:nvSpPr>
        <p:spPr/>
        <p:txBody>
          <a:bodyPr/>
          <a:lstStyle/>
          <a:p>
            <a:fld id="{09707CB3-6F7E-455F-B6D2-760FD3C4B878}" type="slidenum">
              <a:rPr lang="vi-VN" smtClean="0"/>
              <a:t>14</a:t>
            </a:fld>
            <a:endParaRPr lang="vi-VN"/>
          </a:p>
        </p:txBody>
      </p:sp>
    </p:spTree>
    <p:extLst>
      <p:ext uri="{BB962C8B-B14F-4D97-AF65-F5344CB8AC3E}">
        <p14:creationId xmlns:p14="http://schemas.microsoft.com/office/powerpoint/2010/main" val="194992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61BABB-F365-4A74-9F23-FCA7B84113A8}"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145841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BABB-F365-4A74-9F23-FCA7B84113A8}"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19287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BABB-F365-4A74-9F23-FCA7B84113A8}"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428666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61BABB-F365-4A74-9F23-FCA7B84113A8}"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330350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61BABB-F365-4A74-9F23-FCA7B84113A8}" type="datetimeFigureOut">
              <a:rPr lang="en-US" smtClean="0"/>
              <a:t>12/24/2019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22505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61BABB-F365-4A74-9F23-FCA7B84113A8}"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331022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61BABB-F365-4A74-9F23-FCA7B84113A8}" type="datetimeFigureOut">
              <a:rPr lang="en-US" smtClean="0"/>
              <a:t>12/24/2019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100711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61BABB-F365-4A74-9F23-FCA7B84113A8}" type="datetimeFigureOut">
              <a:rPr lang="en-US" smtClean="0"/>
              <a:t>12/24/2019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112670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1BABB-F365-4A74-9F23-FCA7B84113A8}" type="datetimeFigureOut">
              <a:rPr lang="en-US" smtClean="0"/>
              <a:t>12/24/2019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145077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61BABB-F365-4A74-9F23-FCA7B84113A8}"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285528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61BABB-F365-4A74-9F23-FCA7B84113A8}" type="datetimeFigureOut">
              <a:rPr lang="en-US" smtClean="0"/>
              <a:t>12/24/2019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B58A0-3437-445F-8659-CDC5F2074B94}" type="slidenum">
              <a:rPr lang="en-US" smtClean="0"/>
              <a:t>‹#›</a:t>
            </a:fld>
            <a:endParaRPr lang="en-US"/>
          </a:p>
        </p:txBody>
      </p:sp>
    </p:spTree>
    <p:extLst>
      <p:ext uri="{BB962C8B-B14F-4D97-AF65-F5344CB8AC3E}">
        <p14:creationId xmlns:p14="http://schemas.microsoft.com/office/powerpoint/2010/main" val="408326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1BABB-F365-4A74-9F23-FCA7B84113A8}" type="datetimeFigureOut">
              <a:rPr lang="en-US" smtClean="0"/>
              <a:t>12/24/2019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DB58A0-3437-445F-8659-CDC5F2074B94}" type="slidenum">
              <a:rPr lang="en-US" smtClean="0"/>
              <a:t>‹#›</a:t>
            </a:fld>
            <a:endParaRPr lang="en-US"/>
          </a:p>
        </p:txBody>
      </p:sp>
    </p:spTree>
    <p:extLst>
      <p:ext uri="{BB962C8B-B14F-4D97-AF65-F5344CB8AC3E}">
        <p14:creationId xmlns:p14="http://schemas.microsoft.com/office/powerpoint/2010/main" val="4944737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09" y="4800599"/>
            <a:ext cx="3532909" cy="1607127"/>
          </a:xfrm>
        </p:spPr>
        <p:txBody>
          <a:bodyPr>
            <a:noAutofit/>
          </a:bodyPr>
          <a:lstStyle/>
          <a:p>
            <a:pPr algn="l"/>
            <a:r>
              <a:rPr lang="en-US" sz="1800" b="1" i="1" smtClean="0">
                <a:latin typeface="Arial" pitchFamily="34" charset="0"/>
                <a:cs typeface="Arial" pitchFamily="34" charset="0"/>
              </a:rPr>
              <a:t>GVHD: NGUYỄN KHẮC QUỐC</a:t>
            </a:r>
            <a:endParaRPr lang="en-US" sz="1800" b="1" i="1">
              <a:latin typeface="Arial" pitchFamily="34" charset="0"/>
              <a:cs typeface="Arial" pitchFamily="34" charset="0"/>
            </a:endParaRPr>
          </a:p>
        </p:txBody>
      </p:sp>
      <p:sp>
        <p:nvSpPr>
          <p:cNvPr id="3" name="Subtitle 2"/>
          <p:cNvSpPr>
            <a:spLocks noGrp="1"/>
          </p:cNvSpPr>
          <p:nvPr>
            <p:ph sz="half" idx="1"/>
          </p:nvPr>
        </p:nvSpPr>
        <p:spPr>
          <a:xfrm>
            <a:off x="533400" y="2743200"/>
            <a:ext cx="8305800" cy="2209800"/>
          </a:xfrm>
        </p:spPr>
        <p:txBody>
          <a:bodyPr>
            <a:normAutofit/>
          </a:bodyPr>
          <a:lstStyle/>
          <a:p>
            <a:pPr marL="0" indent="0" algn="ctr">
              <a:buNone/>
            </a:pPr>
            <a:r>
              <a:rPr lang="en-US" sz="3600" b="1" dirty="0" smtClean="0">
                <a:solidFill>
                  <a:srgbClr val="FF0000"/>
                </a:solidFill>
                <a:latin typeface="Arial" pitchFamily="34" charset="0"/>
                <a:cs typeface="Arial" pitchFamily="34" charset="0"/>
              </a:rPr>
              <a:t>ĐỀ TÀI</a:t>
            </a:r>
            <a:r>
              <a:rPr lang="en-US" sz="2800" b="1" dirty="0" smtClean="0">
                <a:solidFill>
                  <a:srgbClr val="FF0000"/>
                </a:solidFill>
                <a:latin typeface="Arial" pitchFamily="34" charset="0"/>
                <a:cs typeface="Arial" pitchFamily="34" charset="0"/>
              </a:rPr>
              <a:t/>
            </a:r>
            <a:br>
              <a:rPr lang="en-US" sz="2800" b="1" dirty="0" smtClean="0">
                <a:solidFill>
                  <a:srgbClr val="FF0000"/>
                </a:solidFill>
                <a:latin typeface="Arial" pitchFamily="34" charset="0"/>
                <a:cs typeface="Arial" pitchFamily="34" charset="0"/>
              </a:rPr>
            </a:br>
            <a:r>
              <a:rPr lang="en-US" sz="2800" b="1" dirty="0" smtClean="0">
                <a:solidFill>
                  <a:srgbClr val="FF0000"/>
                </a:solidFill>
                <a:latin typeface="Arial" pitchFamily="34" charset="0"/>
                <a:cs typeface="Arial" pitchFamily="34" charset="0"/>
              </a:rPr>
              <a:t>XÂY DỰNG HỆ THỐNG QUẢN LÝ BAN CÁN SỰ LỚP ĐẠI HỌC, CAO ĐẲNG CHÍNH QUY</a:t>
            </a:r>
          </a:p>
          <a:p>
            <a:pPr marL="0" indent="0" algn="ctr">
              <a:buNone/>
            </a:pPr>
            <a:r>
              <a:rPr lang="en-US" sz="2800" b="1" dirty="0" smtClean="0">
                <a:solidFill>
                  <a:srgbClr val="FF0000"/>
                </a:solidFill>
                <a:latin typeface="Arial" pitchFamily="34" charset="0"/>
                <a:cs typeface="Arial" pitchFamily="34" charset="0"/>
              </a:rPr>
              <a:t> KHOA KỸ THUẬT VÀ CÔNG NGHỆ</a:t>
            </a:r>
            <a:endParaRPr lang="en-US" sz="2800" b="1" dirty="0">
              <a:solidFill>
                <a:srgbClr val="FF0000"/>
              </a:solidFill>
              <a:latin typeface="Arial" pitchFamily="34" charset="0"/>
              <a:cs typeface="Arial"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0994" y="1143001"/>
            <a:ext cx="1371600" cy="1371600"/>
          </a:xfrm>
          <a:prstGeom prst="rect">
            <a:avLst/>
          </a:prstGeom>
        </p:spPr>
      </p:pic>
      <p:sp>
        <p:nvSpPr>
          <p:cNvPr id="8" name="Title 1"/>
          <p:cNvSpPr txBox="1">
            <a:spLocks/>
          </p:cNvSpPr>
          <p:nvPr/>
        </p:nvSpPr>
        <p:spPr>
          <a:xfrm>
            <a:off x="609600" y="1"/>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smtClean="0">
                <a:latin typeface="Arial" pitchFamily="34" charset="0"/>
                <a:cs typeface="Arial" pitchFamily="34" charset="0"/>
              </a:rPr>
              <a:t>TRƯỜNG ĐẠI HỌC TRÀ VINH</a:t>
            </a:r>
            <a:br>
              <a:rPr lang="en-US" sz="1800" b="1" smtClean="0">
                <a:latin typeface="Arial" pitchFamily="34" charset="0"/>
                <a:cs typeface="Arial" pitchFamily="34" charset="0"/>
              </a:rPr>
            </a:br>
            <a:r>
              <a:rPr lang="en-US" sz="1800" b="1" smtClean="0">
                <a:latin typeface="Arial" pitchFamily="34" charset="0"/>
                <a:cs typeface="Arial" pitchFamily="34" charset="0"/>
              </a:rPr>
              <a:t>KHOA KỸ THUẬT VÀ CÔNG NGHỆ</a:t>
            </a:r>
            <a:br>
              <a:rPr lang="en-US" sz="1800" b="1" smtClean="0">
                <a:latin typeface="Arial" pitchFamily="34" charset="0"/>
                <a:cs typeface="Arial" pitchFamily="34" charset="0"/>
              </a:rPr>
            </a:br>
            <a:r>
              <a:rPr lang="en-US" sz="1800" b="1" smtClean="0">
                <a:latin typeface="Arial" pitchFamily="34" charset="0"/>
                <a:cs typeface="Arial" pitchFamily="34" charset="0"/>
              </a:rPr>
              <a:t>BỘ MÔN CÔNG NGHỆ THÔNG TIN</a:t>
            </a:r>
            <a:endParaRPr lang="en-US" sz="1800" b="1">
              <a:latin typeface="Arial" pitchFamily="34" charset="0"/>
              <a:cs typeface="Arial" pitchFamily="34" charset="0"/>
            </a:endParaRPr>
          </a:p>
        </p:txBody>
      </p:sp>
      <p:sp>
        <p:nvSpPr>
          <p:cNvPr id="9" name="Title 1"/>
          <p:cNvSpPr txBox="1">
            <a:spLocks/>
          </p:cNvSpPr>
          <p:nvPr/>
        </p:nvSpPr>
        <p:spPr>
          <a:xfrm>
            <a:off x="4343400" y="5100282"/>
            <a:ext cx="3200400" cy="14547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b="1" i="1" smtClean="0">
                <a:latin typeface="Arial" pitchFamily="34" charset="0"/>
                <a:cs typeface="Arial" pitchFamily="34" charset="0"/>
              </a:rPr>
              <a:t>SVTH: VÕ LÊ KHÁNH DUY</a:t>
            </a:r>
          </a:p>
          <a:p>
            <a:pPr algn="l"/>
            <a:r>
              <a:rPr lang="en-US" sz="1800" b="1" i="1">
                <a:latin typeface="Arial" pitchFamily="34" charset="0"/>
                <a:cs typeface="Arial" pitchFamily="34" charset="0"/>
              </a:rPr>
              <a:t> </a:t>
            </a:r>
            <a:r>
              <a:rPr lang="en-US" sz="1800" b="1" i="1" smtClean="0">
                <a:latin typeface="Arial" pitchFamily="34" charset="0"/>
                <a:cs typeface="Arial" pitchFamily="34" charset="0"/>
              </a:rPr>
              <a:t>           </a:t>
            </a:r>
            <a:r>
              <a:rPr lang="en-US" sz="1800" b="1" i="1" smtClean="0">
                <a:latin typeface="Arial" pitchFamily="34" charset="0"/>
                <a:cs typeface="Arial" pitchFamily="34" charset="0"/>
              </a:rPr>
              <a:t>ĐỔ </a:t>
            </a:r>
            <a:r>
              <a:rPr lang="en-US" sz="1800" b="1" i="1" smtClean="0">
                <a:latin typeface="Arial" pitchFamily="34" charset="0"/>
                <a:cs typeface="Arial" pitchFamily="34" charset="0"/>
              </a:rPr>
              <a:t>TRỌNG HẢO</a:t>
            </a:r>
          </a:p>
          <a:p>
            <a:pPr algn="l"/>
            <a:r>
              <a:rPr lang="en-US" sz="1800" b="1" i="1" smtClean="0">
                <a:latin typeface="Arial" pitchFamily="34" charset="0"/>
                <a:cs typeface="Arial" pitchFamily="34" charset="0"/>
              </a:rPr>
              <a:t>            NGUYỄN MINH THƯ</a:t>
            </a:r>
            <a:endParaRPr lang="en-US" sz="1800" b="1" i="1">
              <a:latin typeface="Arial" pitchFamily="34" charset="0"/>
              <a:cs typeface="Arial" pitchFamily="34" charset="0"/>
            </a:endParaRPr>
          </a:p>
        </p:txBody>
      </p:sp>
    </p:spTree>
    <p:extLst>
      <p:ext uri="{BB962C8B-B14F-4D97-AF65-F5344CB8AC3E}">
        <p14:creationId xmlns:p14="http://schemas.microsoft.com/office/powerpoint/2010/main" val="74948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arn(inVertical)">
                                      <p:cBhvr>
                                        <p:cTn id="19" dur="500"/>
                                        <p:tgtEl>
                                          <p:spTgt spid="3">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019"/>
            <a:ext cx="8229600" cy="1143000"/>
          </a:xfrm>
        </p:spPr>
        <p:txBody>
          <a:bodyPr>
            <a:noAutofit/>
          </a:bodyPr>
          <a:lstStyle/>
          <a:p>
            <a:pPr lvl="1" algn="l" rtl="0">
              <a:spcBef>
                <a:spcPct val="0"/>
              </a:spcBef>
            </a:pPr>
            <a:r>
              <a:rPr lang="en-US" sz="4000" b="1" dirty="0" err="1" smtClean="0">
                <a:solidFill>
                  <a:srgbClr val="FF0000"/>
                </a:solidFill>
                <a:latin typeface="Arial" pitchFamily="34" charset="0"/>
                <a:cs typeface="Arial" pitchFamily="34" charset="0"/>
              </a:rPr>
              <a:t>Ngôn</a:t>
            </a:r>
            <a:r>
              <a:rPr lang="en-US" sz="4000" b="1" dirty="0" smtClean="0">
                <a:solidFill>
                  <a:srgbClr val="FF0000"/>
                </a:solidFill>
                <a:latin typeface="Arial" pitchFamily="34" charset="0"/>
                <a:cs typeface="Arial" pitchFamily="34" charset="0"/>
              </a:rPr>
              <a:t> </a:t>
            </a:r>
            <a:r>
              <a:rPr lang="en-US" sz="4000" b="1" dirty="0" err="1" smtClean="0">
                <a:solidFill>
                  <a:srgbClr val="FF0000"/>
                </a:solidFill>
                <a:latin typeface="Arial" pitchFamily="34" charset="0"/>
                <a:cs typeface="Arial" pitchFamily="34" charset="0"/>
              </a:rPr>
              <a:t>ngữ</a:t>
            </a:r>
            <a:r>
              <a:rPr lang="en-US" sz="4000" b="1" dirty="0" smtClean="0">
                <a:solidFill>
                  <a:srgbClr val="FF0000"/>
                </a:solidFill>
                <a:latin typeface="Arial" pitchFamily="34" charset="0"/>
                <a:cs typeface="Arial" pitchFamily="34" charset="0"/>
              </a:rPr>
              <a:t> </a:t>
            </a:r>
            <a:r>
              <a:rPr lang="en-US" sz="4000" b="1" dirty="0" err="1" smtClean="0">
                <a:solidFill>
                  <a:srgbClr val="FF0000"/>
                </a:solidFill>
                <a:latin typeface="Arial" pitchFamily="34" charset="0"/>
                <a:cs typeface="Arial" pitchFamily="34" charset="0"/>
              </a:rPr>
              <a:t>lập</a:t>
            </a:r>
            <a:r>
              <a:rPr lang="en-US" sz="4000" b="1" dirty="0" smtClean="0">
                <a:solidFill>
                  <a:srgbClr val="FF0000"/>
                </a:solidFill>
                <a:latin typeface="Arial" pitchFamily="34" charset="0"/>
                <a:cs typeface="Arial" pitchFamily="34" charset="0"/>
              </a:rPr>
              <a:t> </a:t>
            </a:r>
            <a:r>
              <a:rPr lang="en-US" sz="4000" b="1" dirty="0" err="1" smtClean="0">
                <a:solidFill>
                  <a:srgbClr val="FF0000"/>
                </a:solidFill>
                <a:latin typeface="Arial" pitchFamily="34" charset="0"/>
                <a:cs typeface="Arial" pitchFamily="34" charset="0"/>
              </a:rPr>
              <a:t>trình</a:t>
            </a:r>
            <a:r>
              <a:rPr lang="en-US" sz="4000" b="1" dirty="0" smtClean="0">
                <a:solidFill>
                  <a:srgbClr val="FF0000"/>
                </a:solidFill>
                <a:latin typeface="Arial" pitchFamily="34" charset="0"/>
                <a:cs typeface="Arial" pitchFamily="34" charset="0"/>
              </a:rPr>
              <a:t> PHP</a:t>
            </a:r>
            <a:endParaRPr lang="en-US" sz="40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685800" y="1670833"/>
            <a:ext cx="2971800" cy="17691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4876800" y="1670833"/>
            <a:ext cx="3523616" cy="176915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25483" y="1022014"/>
            <a:ext cx="2514600" cy="584775"/>
          </a:xfrm>
          <a:prstGeom prst="rect">
            <a:avLst/>
          </a:prstGeom>
          <a:noFill/>
        </p:spPr>
        <p:txBody>
          <a:bodyPr wrap="square" rtlCol="0">
            <a:spAutoFit/>
          </a:bodyPr>
          <a:lstStyle/>
          <a:p>
            <a:r>
              <a:rPr lang="en-US" sz="3200" i="1" dirty="0" err="1" smtClean="0">
                <a:latin typeface="Arial" panose="020B0604020202020204" pitchFamily="34" charset="0"/>
                <a:cs typeface="Arial" panose="020B0604020202020204" pitchFamily="34" charset="0"/>
              </a:rPr>
              <a:t>Ưu</a:t>
            </a:r>
            <a:r>
              <a:rPr lang="en-US" sz="3200" i="1" dirty="0" smtClean="0">
                <a:latin typeface="Arial" panose="020B0604020202020204" pitchFamily="34" charset="0"/>
                <a:cs typeface="Arial" panose="020B0604020202020204" pitchFamily="34" charset="0"/>
              </a:rPr>
              <a:t> </a:t>
            </a:r>
            <a:r>
              <a:rPr lang="en-US" sz="3200" i="1" dirty="0" err="1" smtClean="0">
                <a:latin typeface="Arial" panose="020B0604020202020204" pitchFamily="34" charset="0"/>
                <a:cs typeface="Arial" panose="020B0604020202020204" pitchFamily="34" charset="0"/>
              </a:rPr>
              <a:t>điểm</a:t>
            </a:r>
            <a:r>
              <a:rPr lang="en-US" sz="3200" i="1" dirty="0" smtClean="0">
                <a:latin typeface="Arial" panose="020B0604020202020204" pitchFamily="34" charset="0"/>
                <a:cs typeface="Arial" panose="020B0604020202020204" pitchFamily="34" charset="0"/>
              </a:rPr>
              <a:t>: </a:t>
            </a:r>
            <a:endParaRPr lang="en-US" sz="3200" i="1" dirty="0">
              <a:latin typeface="Arial" panose="020B0604020202020204" pitchFamily="34" charset="0"/>
              <a:cs typeface="Arial" panose="020B0604020202020204" pitchFamily="34" charset="0"/>
            </a:endParaRPr>
          </a:p>
        </p:txBody>
      </p:sp>
      <p:sp>
        <p:nvSpPr>
          <p:cNvPr id="7" name="TextBox 6"/>
          <p:cNvSpPr txBox="1"/>
          <p:nvPr/>
        </p:nvSpPr>
        <p:spPr>
          <a:xfrm>
            <a:off x="498712" y="3652409"/>
            <a:ext cx="3345976" cy="584775"/>
          </a:xfrm>
          <a:prstGeom prst="rect">
            <a:avLst/>
          </a:prstGeom>
          <a:noFill/>
        </p:spPr>
        <p:txBody>
          <a:bodyPr wrap="square" rtlCol="0">
            <a:spAutoFit/>
          </a:bodyPr>
          <a:lstStyle/>
          <a:p>
            <a:r>
              <a:rPr lang="en-US" sz="3200" i="1" dirty="0" err="1" smtClean="0">
                <a:latin typeface="Arial" panose="020B0604020202020204" pitchFamily="34" charset="0"/>
                <a:cs typeface="Arial" panose="020B0604020202020204" pitchFamily="34" charset="0"/>
              </a:rPr>
              <a:t>Nhược</a:t>
            </a:r>
            <a:r>
              <a:rPr lang="en-US" sz="3200" i="1" dirty="0" smtClean="0">
                <a:latin typeface="Arial" panose="020B0604020202020204" pitchFamily="34" charset="0"/>
                <a:cs typeface="Arial" panose="020B0604020202020204" pitchFamily="34" charset="0"/>
              </a:rPr>
              <a:t> </a:t>
            </a:r>
            <a:r>
              <a:rPr lang="en-US" sz="3200" i="1" dirty="0" err="1" smtClean="0">
                <a:latin typeface="Arial" panose="020B0604020202020204" pitchFamily="34" charset="0"/>
                <a:cs typeface="Arial" panose="020B0604020202020204" pitchFamily="34" charset="0"/>
              </a:rPr>
              <a:t>điểm</a:t>
            </a:r>
            <a:r>
              <a:rPr lang="en-US" sz="3200" i="1" dirty="0" smtClean="0">
                <a:latin typeface="Arial" panose="020B0604020202020204" pitchFamily="34" charset="0"/>
                <a:cs typeface="Arial" panose="020B0604020202020204" pitchFamily="34" charset="0"/>
              </a:rPr>
              <a:t>:</a:t>
            </a:r>
            <a:endParaRPr lang="en-US" sz="3200" i="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t="11923" r="2506" b="14698"/>
          <a:stretch/>
        </p:blipFill>
        <p:spPr>
          <a:xfrm>
            <a:off x="2840082" y="4430016"/>
            <a:ext cx="3713117" cy="1908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55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1000"/>
                                        <p:tgtEl>
                                          <p:spTgt spid="7">
                                            <p:txEl>
                                              <p:pRg st="0" end="0"/>
                                            </p:txEl>
                                          </p:spTgt>
                                        </p:tgtEl>
                                      </p:cBhvr>
                                    </p:animEffect>
                                    <p:anim calcmode="lin" valueType="num">
                                      <p:cBhvr>
                                        <p:cTn id="2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err="1" smtClean="0">
                <a:solidFill>
                  <a:srgbClr val="FF0000"/>
                </a:solidFill>
                <a:latin typeface="Arial" panose="020B0604020202020204" pitchFamily="34" charset="0"/>
                <a:cs typeface="Arial" panose="020B0604020202020204" pitchFamily="34" charset="0"/>
              </a:rPr>
              <a:t>Cơ</a:t>
            </a:r>
            <a:r>
              <a:rPr lang="en-US" sz="4000" b="1" dirty="0" smtClean="0">
                <a:solidFill>
                  <a:srgbClr val="FF0000"/>
                </a:solidFill>
                <a:latin typeface="Arial" panose="020B0604020202020204" pitchFamily="34" charset="0"/>
                <a:cs typeface="Arial" panose="020B0604020202020204" pitchFamily="34" charset="0"/>
              </a:rPr>
              <a:t> </a:t>
            </a:r>
            <a:r>
              <a:rPr lang="en-US" sz="4000" b="1" dirty="0" err="1" smtClean="0">
                <a:solidFill>
                  <a:srgbClr val="FF0000"/>
                </a:solidFill>
                <a:latin typeface="Arial" panose="020B0604020202020204" pitchFamily="34" charset="0"/>
                <a:cs typeface="Arial" panose="020B0604020202020204" pitchFamily="34" charset="0"/>
              </a:rPr>
              <a:t>sở</a:t>
            </a:r>
            <a:r>
              <a:rPr lang="en-US" sz="4000" b="1" dirty="0" smtClean="0">
                <a:solidFill>
                  <a:srgbClr val="FF0000"/>
                </a:solidFill>
                <a:latin typeface="Arial" panose="020B0604020202020204" pitchFamily="34" charset="0"/>
                <a:cs typeface="Arial" panose="020B0604020202020204" pitchFamily="34" charset="0"/>
              </a:rPr>
              <a:t> </a:t>
            </a:r>
            <a:r>
              <a:rPr lang="en-US" sz="4000" b="1" dirty="0" err="1" smtClean="0">
                <a:solidFill>
                  <a:srgbClr val="FF0000"/>
                </a:solidFill>
                <a:latin typeface="Arial" panose="020B0604020202020204" pitchFamily="34" charset="0"/>
                <a:cs typeface="Arial" panose="020B0604020202020204" pitchFamily="34" charset="0"/>
              </a:rPr>
              <a:t>dữ</a:t>
            </a:r>
            <a:r>
              <a:rPr lang="en-US" sz="4000" b="1" dirty="0" smtClean="0">
                <a:solidFill>
                  <a:srgbClr val="FF0000"/>
                </a:solidFill>
                <a:latin typeface="Arial" panose="020B0604020202020204" pitchFamily="34" charset="0"/>
                <a:cs typeface="Arial" panose="020B0604020202020204" pitchFamily="34" charset="0"/>
              </a:rPr>
              <a:t> </a:t>
            </a:r>
            <a:r>
              <a:rPr lang="en-US" sz="4000" b="1" dirty="0" err="1" smtClean="0">
                <a:solidFill>
                  <a:srgbClr val="FF0000"/>
                </a:solidFill>
                <a:latin typeface="Arial" panose="020B0604020202020204" pitchFamily="34" charset="0"/>
                <a:cs typeface="Arial" panose="020B0604020202020204" pitchFamily="34" charset="0"/>
              </a:rPr>
              <a:t>liệu</a:t>
            </a:r>
            <a:r>
              <a:rPr lang="en-US" sz="4000" b="1" dirty="0" smtClean="0">
                <a:solidFill>
                  <a:srgbClr val="FF0000"/>
                </a:solidFill>
                <a:latin typeface="Arial" panose="020B0604020202020204" pitchFamily="34" charset="0"/>
                <a:cs typeface="Arial" panose="020B0604020202020204" pitchFamily="34" charset="0"/>
              </a:rPr>
              <a:t> – </a:t>
            </a:r>
            <a:r>
              <a:rPr lang="en-US" sz="4000" b="1" dirty="0" err="1" smtClean="0">
                <a:solidFill>
                  <a:srgbClr val="FF0000"/>
                </a:solidFill>
                <a:latin typeface="Arial" panose="020B0604020202020204" pitchFamily="34" charset="0"/>
                <a:cs typeface="Arial" panose="020B0604020202020204" pitchFamily="34" charset="0"/>
              </a:rPr>
              <a:t>mySQL</a:t>
            </a:r>
            <a:endParaRPr lang="en-US" sz="4000" b="1" dirty="0">
              <a:solidFill>
                <a:srgbClr val="FF0000"/>
              </a:solidFill>
              <a:latin typeface="Arial" panose="020B0604020202020204" pitchFamily="34" charset="0"/>
              <a:cs typeface="Arial" panose="020B0604020202020204" pitchFamily="34" charset="0"/>
            </a:endParaRPr>
          </a:p>
        </p:txBody>
      </p:sp>
      <p:pic>
        <p:nvPicPr>
          <p:cNvPr id="1026" name="Picture 2" descr="Kết quả hình ảnh cho lưu trữ we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800" y="1752600"/>
            <a:ext cx="2616200" cy="1962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5760" t="8333" r="11682" b="13889"/>
          <a:stretch/>
        </p:blipFill>
        <p:spPr>
          <a:xfrm>
            <a:off x="914400" y="1712589"/>
            <a:ext cx="3048000" cy="198474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914399" y="4191000"/>
            <a:ext cx="3048001" cy="16764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5257801" y="4343400"/>
            <a:ext cx="2616200" cy="1657350"/>
          </a:xfrm>
          <a:prstGeom prst="rect">
            <a:avLst/>
          </a:prstGeom>
        </p:spPr>
      </p:pic>
    </p:spTree>
    <p:extLst>
      <p:ext uri="{BB962C8B-B14F-4D97-AF65-F5344CB8AC3E}">
        <p14:creationId xmlns:p14="http://schemas.microsoft.com/office/powerpoint/2010/main" val="177373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400" y="1670148"/>
            <a:ext cx="3653122" cy="218862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57200" y="914400"/>
            <a:ext cx="2514600" cy="584775"/>
          </a:xfrm>
          <a:prstGeom prst="rect">
            <a:avLst/>
          </a:prstGeom>
          <a:noFill/>
        </p:spPr>
        <p:txBody>
          <a:bodyPr wrap="square" rtlCol="0">
            <a:spAutoFit/>
          </a:bodyPr>
          <a:lstStyle/>
          <a:p>
            <a:r>
              <a:rPr lang="en-US" sz="3200" i="1" dirty="0" err="1" smtClean="0">
                <a:latin typeface="Arial" panose="020B0604020202020204" pitchFamily="34" charset="0"/>
                <a:cs typeface="Arial" panose="020B0604020202020204" pitchFamily="34" charset="0"/>
              </a:rPr>
              <a:t>Ưu</a:t>
            </a:r>
            <a:r>
              <a:rPr lang="en-US" sz="3200" i="1" dirty="0" smtClean="0">
                <a:latin typeface="Arial" panose="020B0604020202020204" pitchFamily="34" charset="0"/>
                <a:cs typeface="Arial" panose="020B0604020202020204" pitchFamily="34" charset="0"/>
              </a:rPr>
              <a:t> </a:t>
            </a:r>
            <a:r>
              <a:rPr lang="en-US" sz="3200" i="1" dirty="0" err="1" smtClean="0">
                <a:latin typeface="Arial" panose="020B0604020202020204" pitchFamily="34" charset="0"/>
                <a:cs typeface="Arial" panose="020B0604020202020204" pitchFamily="34" charset="0"/>
              </a:rPr>
              <a:t>điểm</a:t>
            </a:r>
            <a:r>
              <a:rPr lang="en-US" sz="3200" i="1" dirty="0" smtClean="0">
                <a:latin typeface="Arial" panose="020B0604020202020204" pitchFamily="34" charset="0"/>
                <a:cs typeface="Arial" panose="020B0604020202020204" pitchFamily="34" charset="0"/>
              </a:rPr>
              <a:t>: </a:t>
            </a:r>
            <a:endParaRPr lang="en-US" sz="3200" i="1" dirty="0">
              <a:latin typeface="Arial" panose="020B0604020202020204" pitchFamily="34" charset="0"/>
              <a:cs typeface="Arial" panose="020B0604020202020204" pitchFamily="34" charset="0"/>
            </a:endParaRPr>
          </a:p>
        </p:txBody>
      </p:sp>
      <p:sp>
        <p:nvSpPr>
          <p:cNvPr id="10" name="Title 1"/>
          <p:cNvSpPr txBox="1">
            <a:spLocks/>
          </p:cNvSpPr>
          <p:nvPr/>
        </p:nvSpPr>
        <p:spPr>
          <a:xfrm>
            <a:off x="-152400" y="76200"/>
            <a:ext cx="777240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1"/>
            <a:r>
              <a:rPr lang="en-US" sz="4000" b="1" dirty="0">
                <a:solidFill>
                  <a:srgbClr val="FF0000"/>
                </a:solidFill>
                <a:latin typeface="Arial" pitchFamily="34" charset="0"/>
                <a:cs typeface="Arial" pitchFamily="34" charset="0"/>
              </a:rPr>
              <a:t>Framework </a:t>
            </a:r>
            <a:r>
              <a:rPr lang="en-US" sz="4000" b="1" dirty="0" err="1">
                <a:solidFill>
                  <a:srgbClr val="FF0000"/>
                </a:solidFill>
                <a:latin typeface="Arial" pitchFamily="34" charset="0"/>
                <a:cs typeface="Arial" pitchFamily="34" charset="0"/>
              </a:rPr>
              <a:t>Laravel</a:t>
            </a:r>
            <a:endParaRPr lang="en-US" sz="4000" b="1" dirty="0">
              <a:solidFill>
                <a:srgbClr val="FF0000"/>
              </a:solidFill>
              <a:latin typeface="Arial" pitchFamily="34" charset="0"/>
              <a:cs typeface="Arial"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114800"/>
            <a:ext cx="3380976" cy="2252193"/>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stretch>
            <a:fillRect/>
          </a:stretch>
        </p:blipFill>
        <p:spPr>
          <a:xfrm>
            <a:off x="838200" y="1670148"/>
            <a:ext cx="3934536" cy="2188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427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9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76200"/>
            <a:ext cx="777240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1"/>
            <a:r>
              <a:rPr lang="en-US" sz="4000" b="1" dirty="0">
                <a:solidFill>
                  <a:srgbClr val="FF0000"/>
                </a:solidFill>
                <a:latin typeface="Arial" pitchFamily="34" charset="0"/>
                <a:cs typeface="Arial" pitchFamily="34" charset="0"/>
              </a:rPr>
              <a:t>Framework </a:t>
            </a:r>
            <a:r>
              <a:rPr lang="en-US" sz="4000" b="1" dirty="0" err="1">
                <a:solidFill>
                  <a:srgbClr val="FF0000"/>
                </a:solidFill>
                <a:latin typeface="Arial" pitchFamily="34" charset="0"/>
                <a:cs typeface="Arial" pitchFamily="34" charset="0"/>
              </a:rPr>
              <a:t>Laravel</a:t>
            </a:r>
            <a:endParaRPr lang="en-US" sz="4000" b="1" dirty="0">
              <a:solidFill>
                <a:srgbClr val="FF0000"/>
              </a:solidFill>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838200" y="1670148"/>
            <a:ext cx="7819476" cy="434965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248400" y="3124200"/>
            <a:ext cx="1828800"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sp>
        <p:nvSpPr>
          <p:cNvPr id="9" name="Rectangle 8"/>
          <p:cNvSpPr/>
          <p:nvPr/>
        </p:nvSpPr>
        <p:spPr>
          <a:xfrm>
            <a:off x="3505200" y="2133600"/>
            <a:ext cx="1828800"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sp>
        <p:nvSpPr>
          <p:cNvPr id="12" name="Rectangle 11"/>
          <p:cNvSpPr/>
          <p:nvPr/>
        </p:nvSpPr>
        <p:spPr>
          <a:xfrm>
            <a:off x="3616234" y="4038600"/>
            <a:ext cx="2022566"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pic>
        <p:nvPicPr>
          <p:cNvPr id="2050" name="Picture 2" descr="Kết quả hình ảnh cho hieu quả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66800"/>
            <a:ext cx="1769797"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1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1"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500"/>
                            </p:stCondLst>
                            <p:childTnLst>
                              <p:par>
                                <p:cTn id="31" presetID="26" presetClass="emph" presetSubtype="0" fill="hold" grpId="2" nodeType="afterEffect">
                                  <p:stCondLst>
                                    <p:cond delay="0"/>
                                  </p:stCondLst>
                                  <p:childTnLst>
                                    <p:animEffect transition="out" filter="fade">
                                      <p:cBhvr>
                                        <p:cTn id="32" dur="500" tmFilter="0, 0; .2, .5; .8, .5; 1, 0"/>
                                        <p:tgtEl>
                                          <p:spTgt spid="5"/>
                                        </p:tgtEl>
                                      </p:cBhvr>
                                    </p:animEffect>
                                    <p:animScale>
                                      <p:cBhvr>
                                        <p:cTn id="33" dur="250" autoRev="1" fill="hold"/>
                                        <p:tgtEl>
                                          <p:spTgt spid="5"/>
                                        </p:tgtEl>
                                      </p:cBhvr>
                                      <p:by x="105000" y="105000"/>
                                    </p:animScale>
                                  </p:childTnLst>
                                </p:cTn>
                              </p:par>
                            </p:childTnLst>
                          </p:cTn>
                        </p:par>
                        <p:par>
                          <p:cTn id="34" fill="hold">
                            <p:stCondLst>
                              <p:cond delay="1000"/>
                            </p:stCondLst>
                            <p:childTnLst>
                              <p:par>
                                <p:cTn id="35" presetID="26" presetClass="emph" presetSubtype="0" fill="hold" grpId="3" nodeType="afterEffect">
                                  <p:stCondLst>
                                    <p:cond delay="0"/>
                                  </p:stCondLst>
                                  <p:childTnLst>
                                    <p:animEffect transition="out" filter="fade">
                                      <p:cBhvr>
                                        <p:cTn id="36" dur="500" tmFilter="0, 0; .2, .5; .8, .5; 1, 0"/>
                                        <p:tgtEl>
                                          <p:spTgt spid="5"/>
                                        </p:tgtEl>
                                      </p:cBhvr>
                                    </p:animEffect>
                                    <p:animScale>
                                      <p:cBhvr>
                                        <p:cTn id="37" dur="250" autoRev="1" fill="hold"/>
                                        <p:tgtEl>
                                          <p:spTgt spid="5"/>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1" nodeType="clickEffect">
                                  <p:stCondLst>
                                    <p:cond delay="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childTnLst>
                          </p:cTn>
                        </p:par>
                        <p:par>
                          <p:cTn id="43" fill="hold">
                            <p:stCondLst>
                              <p:cond delay="500"/>
                            </p:stCondLst>
                            <p:childTnLst>
                              <p:par>
                                <p:cTn id="44" presetID="26" presetClass="emph" presetSubtype="0" fill="hold" grpId="2" nodeType="afterEffect">
                                  <p:stCondLst>
                                    <p:cond delay="0"/>
                                  </p:stCondLst>
                                  <p:childTnLst>
                                    <p:animEffect transition="out" filter="fade">
                                      <p:cBhvr>
                                        <p:cTn id="45" dur="500" tmFilter="0, 0; .2, .5; .8, .5; 1, 0"/>
                                        <p:tgtEl>
                                          <p:spTgt spid="12"/>
                                        </p:tgtEl>
                                      </p:cBhvr>
                                    </p:animEffect>
                                    <p:animScale>
                                      <p:cBhvr>
                                        <p:cTn id="46" dur="250" autoRev="1" fill="hold"/>
                                        <p:tgtEl>
                                          <p:spTgt spid="12"/>
                                        </p:tgtEl>
                                      </p:cBhvr>
                                      <p:by x="105000" y="105000"/>
                                    </p:animScale>
                                  </p:childTnLst>
                                </p:cTn>
                              </p:par>
                            </p:childTnLst>
                          </p:cTn>
                        </p:par>
                        <p:par>
                          <p:cTn id="47" fill="hold">
                            <p:stCondLst>
                              <p:cond delay="1000"/>
                            </p:stCondLst>
                            <p:childTnLst>
                              <p:par>
                                <p:cTn id="48" presetID="26" presetClass="emph" presetSubtype="0" fill="hold" grpId="3" nodeType="afterEffect">
                                  <p:stCondLst>
                                    <p:cond delay="0"/>
                                  </p:stCondLst>
                                  <p:childTnLst>
                                    <p:animEffect transition="out" filter="fade">
                                      <p:cBhvr>
                                        <p:cTn id="49" dur="500" tmFilter="0, 0; .2, .5; .8, .5; 1, 0"/>
                                        <p:tgtEl>
                                          <p:spTgt spid="12"/>
                                        </p:tgtEl>
                                      </p:cBhvr>
                                    </p:animEffect>
                                    <p:animScale>
                                      <p:cBhvr>
                                        <p:cTn id="50" dur="250" autoRev="1" fill="hold"/>
                                        <p:tgtEl>
                                          <p:spTgt spid="12"/>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1" nodeType="clickEffect">
                                  <p:stCondLst>
                                    <p:cond delay="0"/>
                                  </p:stCondLst>
                                  <p:childTnLst>
                                    <p:animEffect transition="out" filter="fade">
                                      <p:cBhvr>
                                        <p:cTn id="54" dur="500" tmFilter="0, 0; .2, .5; .8, .5; 1, 0"/>
                                        <p:tgtEl>
                                          <p:spTgt spid="9"/>
                                        </p:tgtEl>
                                      </p:cBhvr>
                                    </p:animEffect>
                                    <p:animScale>
                                      <p:cBhvr>
                                        <p:cTn id="55" dur="250" autoRev="1" fill="hold"/>
                                        <p:tgtEl>
                                          <p:spTgt spid="9"/>
                                        </p:tgtEl>
                                      </p:cBhvr>
                                      <p:by x="105000" y="105000"/>
                                    </p:animScale>
                                  </p:childTnLst>
                                </p:cTn>
                              </p:par>
                            </p:childTnLst>
                          </p:cTn>
                        </p:par>
                        <p:par>
                          <p:cTn id="56" fill="hold">
                            <p:stCondLst>
                              <p:cond delay="500"/>
                            </p:stCondLst>
                            <p:childTnLst>
                              <p:par>
                                <p:cTn id="57" presetID="26" presetClass="emph" presetSubtype="0" fill="hold" grpId="2" nodeType="afterEffect">
                                  <p:stCondLst>
                                    <p:cond delay="0"/>
                                  </p:stCondLst>
                                  <p:childTnLst>
                                    <p:animEffect transition="out" filter="fade">
                                      <p:cBhvr>
                                        <p:cTn id="58" dur="500" tmFilter="0, 0; .2, .5; .8, .5; 1, 0"/>
                                        <p:tgtEl>
                                          <p:spTgt spid="9"/>
                                        </p:tgtEl>
                                      </p:cBhvr>
                                    </p:animEffect>
                                    <p:animScale>
                                      <p:cBhvr>
                                        <p:cTn id="59" dur="250" autoRev="1" fill="hold"/>
                                        <p:tgtEl>
                                          <p:spTgt spid="9"/>
                                        </p:tgtEl>
                                      </p:cBhvr>
                                      <p:by x="105000" y="105000"/>
                                    </p:animScale>
                                  </p:childTnLst>
                                </p:cTn>
                              </p:par>
                            </p:childTnLst>
                          </p:cTn>
                        </p:par>
                        <p:par>
                          <p:cTn id="60" fill="hold">
                            <p:stCondLst>
                              <p:cond delay="1000"/>
                            </p:stCondLst>
                            <p:childTnLst>
                              <p:par>
                                <p:cTn id="61" presetID="26" presetClass="emph" presetSubtype="0" fill="hold" grpId="3" nodeType="afterEffect">
                                  <p:stCondLst>
                                    <p:cond delay="0"/>
                                  </p:stCondLst>
                                  <p:childTnLst>
                                    <p:animEffect transition="out" filter="fade">
                                      <p:cBhvr>
                                        <p:cTn id="62" dur="500" tmFilter="0, 0; .2, .5; .8, .5; 1, 0"/>
                                        <p:tgtEl>
                                          <p:spTgt spid="9"/>
                                        </p:tgtEl>
                                      </p:cBhvr>
                                    </p:animEffect>
                                    <p:animScale>
                                      <p:cBhvr>
                                        <p:cTn id="63" dur="250" autoRev="1" fill="hold"/>
                                        <p:tgtEl>
                                          <p:spTgt spid="9"/>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050"/>
                                        </p:tgtEl>
                                        <p:attrNameLst>
                                          <p:attrName>style.visibility</p:attrName>
                                        </p:attrNameLst>
                                      </p:cBhvr>
                                      <p:to>
                                        <p:strVal val="visible"/>
                                      </p:to>
                                    </p:set>
                                    <p:animEffect transition="in" filter="fade">
                                      <p:cBhvr>
                                        <p:cTn id="68" dur="1000"/>
                                        <p:tgtEl>
                                          <p:spTgt spid="2050"/>
                                        </p:tgtEl>
                                      </p:cBhvr>
                                    </p:animEffect>
                                    <p:anim calcmode="lin" valueType="num">
                                      <p:cBhvr>
                                        <p:cTn id="69" dur="1000" fill="hold"/>
                                        <p:tgtEl>
                                          <p:spTgt spid="2050"/>
                                        </p:tgtEl>
                                        <p:attrNameLst>
                                          <p:attrName>ppt_x</p:attrName>
                                        </p:attrNameLst>
                                      </p:cBhvr>
                                      <p:tavLst>
                                        <p:tav tm="0">
                                          <p:val>
                                            <p:strVal val="#ppt_x"/>
                                          </p:val>
                                        </p:tav>
                                        <p:tav tm="100000">
                                          <p:val>
                                            <p:strVal val="#ppt_x"/>
                                          </p:val>
                                        </p:tav>
                                      </p:tavLst>
                                    </p:anim>
                                    <p:anim calcmode="lin" valueType="num">
                                      <p:cBhvr>
                                        <p:cTn id="7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5" grpId="2" animBg="1"/>
      <p:bldP spid="5" grpId="3" animBg="1"/>
      <p:bldP spid="9" grpId="0" animBg="1"/>
      <p:bldP spid="9" grpId="1" animBg="1"/>
      <p:bldP spid="9" grpId="2" animBg="1"/>
      <p:bldP spid="9" grpId="3" animBg="1"/>
      <p:bldP spid="12" grpId="0" animBg="1"/>
      <p:bldP spid="12" grpId="1" animBg="1"/>
      <p:bldP spid="12" grpId="2" animBg="1"/>
      <p:bldP spid="12" grpId="3"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76200"/>
            <a:ext cx="777240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1"/>
            <a:r>
              <a:rPr lang="en-US" sz="4000" b="1" dirty="0">
                <a:solidFill>
                  <a:srgbClr val="FF0000"/>
                </a:solidFill>
                <a:latin typeface="Arial" pitchFamily="34" charset="0"/>
                <a:cs typeface="Arial" pitchFamily="34" charset="0"/>
              </a:rPr>
              <a:t>Framework </a:t>
            </a:r>
            <a:r>
              <a:rPr lang="en-US" sz="4000" b="1" dirty="0" err="1">
                <a:solidFill>
                  <a:srgbClr val="FF0000"/>
                </a:solidFill>
                <a:latin typeface="Arial" pitchFamily="34" charset="0"/>
                <a:cs typeface="Arial" pitchFamily="34" charset="0"/>
              </a:rPr>
              <a:t>Laravel</a:t>
            </a:r>
            <a:endParaRPr lang="en-US" sz="4000" b="1" dirty="0">
              <a:solidFill>
                <a:srgbClr val="FF0000"/>
              </a:solidFill>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838200" y="1670148"/>
            <a:ext cx="7819476" cy="434965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6248400" y="3124200"/>
            <a:ext cx="1828800"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sp>
        <p:nvSpPr>
          <p:cNvPr id="9" name="Rectangle 8"/>
          <p:cNvSpPr/>
          <p:nvPr/>
        </p:nvSpPr>
        <p:spPr>
          <a:xfrm>
            <a:off x="3505200" y="2133600"/>
            <a:ext cx="1828800"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sp>
        <p:nvSpPr>
          <p:cNvPr id="12" name="Rectangle 11"/>
          <p:cNvSpPr/>
          <p:nvPr/>
        </p:nvSpPr>
        <p:spPr>
          <a:xfrm>
            <a:off x="3616234" y="4038600"/>
            <a:ext cx="2022566" cy="1143000"/>
          </a:xfrm>
          <a:prstGeom prst="rect">
            <a:avLst/>
          </a:prstGeom>
          <a:noFill/>
          <a:ln w="762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vi-VN"/>
          </a:p>
        </p:txBody>
      </p:sp>
      <p:pic>
        <p:nvPicPr>
          <p:cNvPr id="2050" name="Picture 2" descr="Kết quả hình ảnh cho hieu quả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066800"/>
            <a:ext cx="1769797"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1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1" nodeType="clickEffect">
                                  <p:stCondLst>
                                    <p:cond delay="0"/>
                                  </p:stCondLst>
                                  <p:childTnLst>
                                    <p:animEffect transition="out" filter="fade">
                                      <p:cBhvr>
                                        <p:cTn id="28" dur="500" tmFilter="0, 0; .2, .5; .8, .5; 1, 0"/>
                                        <p:tgtEl>
                                          <p:spTgt spid="5"/>
                                        </p:tgtEl>
                                      </p:cBhvr>
                                    </p:animEffect>
                                    <p:animScale>
                                      <p:cBhvr>
                                        <p:cTn id="29" dur="250" autoRev="1" fill="hold"/>
                                        <p:tgtEl>
                                          <p:spTgt spid="5"/>
                                        </p:tgtEl>
                                      </p:cBhvr>
                                      <p:by x="105000" y="105000"/>
                                    </p:animScale>
                                  </p:childTnLst>
                                </p:cTn>
                              </p:par>
                            </p:childTnLst>
                          </p:cTn>
                        </p:par>
                        <p:par>
                          <p:cTn id="30" fill="hold">
                            <p:stCondLst>
                              <p:cond delay="500"/>
                            </p:stCondLst>
                            <p:childTnLst>
                              <p:par>
                                <p:cTn id="31" presetID="26" presetClass="emph" presetSubtype="0" fill="hold" grpId="2" nodeType="afterEffect">
                                  <p:stCondLst>
                                    <p:cond delay="0"/>
                                  </p:stCondLst>
                                  <p:childTnLst>
                                    <p:animEffect transition="out" filter="fade">
                                      <p:cBhvr>
                                        <p:cTn id="32" dur="500" tmFilter="0, 0; .2, .5; .8, .5; 1, 0"/>
                                        <p:tgtEl>
                                          <p:spTgt spid="5"/>
                                        </p:tgtEl>
                                      </p:cBhvr>
                                    </p:animEffect>
                                    <p:animScale>
                                      <p:cBhvr>
                                        <p:cTn id="33" dur="250" autoRev="1" fill="hold"/>
                                        <p:tgtEl>
                                          <p:spTgt spid="5"/>
                                        </p:tgtEl>
                                      </p:cBhvr>
                                      <p:by x="105000" y="105000"/>
                                    </p:animScale>
                                  </p:childTnLst>
                                </p:cTn>
                              </p:par>
                            </p:childTnLst>
                          </p:cTn>
                        </p:par>
                        <p:par>
                          <p:cTn id="34" fill="hold">
                            <p:stCondLst>
                              <p:cond delay="1000"/>
                            </p:stCondLst>
                            <p:childTnLst>
                              <p:par>
                                <p:cTn id="35" presetID="26" presetClass="emph" presetSubtype="0" fill="hold" grpId="3" nodeType="afterEffect">
                                  <p:stCondLst>
                                    <p:cond delay="0"/>
                                  </p:stCondLst>
                                  <p:childTnLst>
                                    <p:animEffect transition="out" filter="fade">
                                      <p:cBhvr>
                                        <p:cTn id="36" dur="500" tmFilter="0, 0; .2, .5; .8, .5; 1, 0"/>
                                        <p:tgtEl>
                                          <p:spTgt spid="5"/>
                                        </p:tgtEl>
                                      </p:cBhvr>
                                    </p:animEffect>
                                    <p:animScale>
                                      <p:cBhvr>
                                        <p:cTn id="37" dur="250" autoRev="1" fill="hold"/>
                                        <p:tgtEl>
                                          <p:spTgt spid="5"/>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1" nodeType="clickEffect">
                                  <p:stCondLst>
                                    <p:cond delay="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childTnLst>
                          </p:cTn>
                        </p:par>
                        <p:par>
                          <p:cTn id="43" fill="hold">
                            <p:stCondLst>
                              <p:cond delay="500"/>
                            </p:stCondLst>
                            <p:childTnLst>
                              <p:par>
                                <p:cTn id="44" presetID="26" presetClass="emph" presetSubtype="0" fill="hold" grpId="2" nodeType="afterEffect">
                                  <p:stCondLst>
                                    <p:cond delay="0"/>
                                  </p:stCondLst>
                                  <p:childTnLst>
                                    <p:animEffect transition="out" filter="fade">
                                      <p:cBhvr>
                                        <p:cTn id="45" dur="500" tmFilter="0, 0; .2, .5; .8, .5; 1, 0"/>
                                        <p:tgtEl>
                                          <p:spTgt spid="12"/>
                                        </p:tgtEl>
                                      </p:cBhvr>
                                    </p:animEffect>
                                    <p:animScale>
                                      <p:cBhvr>
                                        <p:cTn id="46" dur="250" autoRev="1" fill="hold"/>
                                        <p:tgtEl>
                                          <p:spTgt spid="12"/>
                                        </p:tgtEl>
                                      </p:cBhvr>
                                      <p:by x="105000" y="105000"/>
                                    </p:animScale>
                                  </p:childTnLst>
                                </p:cTn>
                              </p:par>
                            </p:childTnLst>
                          </p:cTn>
                        </p:par>
                        <p:par>
                          <p:cTn id="47" fill="hold">
                            <p:stCondLst>
                              <p:cond delay="1000"/>
                            </p:stCondLst>
                            <p:childTnLst>
                              <p:par>
                                <p:cTn id="48" presetID="26" presetClass="emph" presetSubtype="0" fill="hold" grpId="3" nodeType="afterEffect">
                                  <p:stCondLst>
                                    <p:cond delay="0"/>
                                  </p:stCondLst>
                                  <p:childTnLst>
                                    <p:animEffect transition="out" filter="fade">
                                      <p:cBhvr>
                                        <p:cTn id="49" dur="500" tmFilter="0, 0; .2, .5; .8, .5; 1, 0"/>
                                        <p:tgtEl>
                                          <p:spTgt spid="12"/>
                                        </p:tgtEl>
                                      </p:cBhvr>
                                    </p:animEffect>
                                    <p:animScale>
                                      <p:cBhvr>
                                        <p:cTn id="50" dur="250" autoRev="1" fill="hold"/>
                                        <p:tgtEl>
                                          <p:spTgt spid="12"/>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1" nodeType="clickEffect">
                                  <p:stCondLst>
                                    <p:cond delay="0"/>
                                  </p:stCondLst>
                                  <p:childTnLst>
                                    <p:animEffect transition="out" filter="fade">
                                      <p:cBhvr>
                                        <p:cTn id="54" dur="500" tmFilter="0, 0; .2, .5; .8, .5; 1, 0"/>
                                        <p:tgtEl>
                                          <p:spTgt spid="9"/>
                                        </p:tgtEl>
                                      </p:cBhvr>
                                    </p:animEffect>
                                    <p:animScale>
                                      <p:cBhvr>
                                        <p:cTn id="55" dur="250" autoRev="1" fill="hold"/>
                                        <p:tgtEl>
                                          <p:spTgt spid="9"/>
                                        </p:tgtEl>
                                      </p:cBhvr>
                                      <p:by x="105000" y="105000"/>
                                    </p:animScale>
                                  </p:childTnLst>
                                </p:cTn>
                              </p:par>
                            </p:childTnLst>
                          </p:cTn>
                        </p:par>
                        <p:par>
                          <p:cTn id="56" fill="hold">
                            <p:stCondLst>
                              <p:cond delay="500"/>
                            </p:stCondLst>
                            <p:childTnLst>
                              <p:par>
                                <p:cTn id="57" presetID="26" presetClass="emph" presetSubtype="0" fill="hold" grpId="2" nodeType="afterEffect">
                                  <p:stCondLst>
                                    <p:cond delay="0"/>
                                  </p:stCondLst>
                                  <p:childTnLst>
                                    <p:animEffect transition="out" filter="fade">
                                      <p:cBhvr>
                                        <p:cTn id="58" dur="500" tmFilter="0, 0; .2, .5; .8, .5; 1, 0"/>
                                        <p:tgtEl>
                                          <p:spTgt spid="9"/>
                                        </p:tgtEl>
                                      </p:cBhvr>
                                    </p:animEffect>
                                    <p:animScale>
                                      <p:cBhvr>
                                        <p:cTn id="59" dur="250" autoRev="1" fill="hold"/>
                                        <p:tgtEl>
                                          <p:spTgt spid="9"/>
                                        </p:tgtEl>
                                      </p:cBhvr>
                                      <p:by x="105000" y="105000"/>
                                    </p:animScale>
                                  </p:childTnLst>
                                </p:cTn>
                              </p:par>
                            </p:childTnLst>
                          </p:cTn>
                        </p:par>
                        <p:par>
                          <p:cTn id="60" fill="hold">
                            <p:stCondLst>
                              <p:cond delay="1000"/>
                            </p:stCondLst>
                            <p:childTnLst>
                              <p:par>
                                <p:cTn id="61" presetID="26" presetClass="emph" presetSubtype="0" fill="hold" grpId="3" nodeType="afterEffect">
                                  <p:stCondLst>
                                    <p:cond delay="0"/>
                                  </p:stCondLst>
                                  <p:childTnLst>
                                    <p:animEffect transition="out" filter="fade">
                                      <p:cBhvr>
                                        <p:cTn id="62" dur="500" tmFilter="0, 0; .2, .5; .8, .5; 1, 0"/>
                                        <p:tgtEl>
                                          <p:spTgt spid="9"/>
                                        </p:tgtEl>
                                      </p:cBhvr>
                                    </p:animEffect>
                                    <p:animScale>
                                      <p:cBhvr>
                                        <p:cTn id="63" dur="250" autoRev="1" fill="hold"/>
                                        <p:tgtEl>
                                          <p:spTgt spid="9"/>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050"/>
                                        </p:tgtEl>
                                        <p:attrNameLst>
                                          <p:attrName>style.visibility</p:attrName>
                                        </p:attrNameLst>
                                      </p:cBhvr>
                                      <p:to>
                                        <p:strVal val="visible"/>
                                      </p:to>
                                    </p:set>
                                    <p:animEffect transition="in" filter="fade">
                                      <p:cBhvr>
                                        <p:cTn id="68" dur="1000"/>
                                        <p:tgtEl>
                                          <p:spTgt spid="2050"/>
                                        </p:tgtEl>
                                      </p:cBhvr>
                                    </p:animEffect>
                                    <p:anim calcmode="lin" valueType="num">
                                      <p:cBhvr>
                                        <p:cTn id="69" dur="1000" fill="hold"/>
                                        <p:tgtEl>
                                          <p:spTgt spid="2050"/>
                                        </p:tgtEl>
                                        <p:attrNameLst>
                                          <p:attrName>ppt_x</p:attrName>
                                        </p:attrNameLst>
                                      </p:cBhvr>
                                      <p:tavLst>
                                        <p:tav tm="0">
                                          <p:val>
                                            <p:strVal val="#ppt_x"/>
                                          </p:val>
                                        </p:tav>
                                        <p:tav tm="100000">
                                          <p:val>
                                            <p:strVal val="#ppt_x"/>
                                          </p:val>
                                        </p:tav>
                                      </p:tavLst>
                                    </p:anim>
                                    <p:anim calcmode="lin" valueType="num">
                                      <p:cBhvr>
                                        <p:cTn id="7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5" grpId="2" animBg="1"/>
      <p:bldP spid="5" grpId="3" animBg="1"/>
      <p:bldP spid="9" grpId="0" animBg="1"/>
      <p:bldP spid="9" grpId="1" animBg="1"/>
      <p:bldP spid="9" grpId="2" animBg="1"/>
      <p:bldP spid="9" grpId="3" animBg="1"/>
      <p:bldP spid="12" grpId="0" animBg="1"/>
      <p:bldP spid="12" grpId="1" animBg="1"/>
      <p:bldP spid="12" grpId="2" animBg="1"/>
      <p:bldP spid="12"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152400"/>
            <a:ext cx="8229600" cy="1143000"/>
          </a:xfrm>
        </p:spPr>
        <p:txBody>
          <a:bodyPr>
            <a:normAutofit/>
          </a:bodyPr>
          <a:lstStyle/>
          <a:p>
            <a:r>
              <a:rPr lang="en-US" sz="4000" b="1" dirty="0" smtClean="0">
                <a:solidFill>
                  <a:srgbClr val="FF0000"/>
                </a:solidFill>
                <a:latin typeface="Arial" panose="020B0604020202020204" pitchFamily="34" charset="0"/>
                <a:cs typeface="Arial" panose="020B0604020202020204" pitchFamily="34" charset="0"/>
              </a:rPr>
              <a:t>III. KẾT LUẬN</a:t>
            </a:r>
            <a:endParaRPr lang="en-US" sz="4000" b="1"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err="1" smtClean="0"/>
              <a:t>xem</a:t>
            </a:r>
            <a:r>
              <a:rPr lang="en-US" dirty="0" smtClean="0"/>
              <a:t> </a:t>
            </a:r>
            <a:r>
              <a:rPr lang="en-US" dirty="0" err="1"/>
              <a:t>thông</a:t>
            </a:r>
            <a:r>
              <a:rPr lang="en-US" dirty="0"/>
              <a:t> tin </a:t>
            </a:r>
            <a:r>
              <a:rPr lang="en-US" dirty="0" err="1"/>
              <a:t>các</a:t>
            </a:r>
            <a:r>
              <a:rPr lang="en-US" dirty="0"/>
              <a:t> ban </a:t>
            </a:r>
            <a:r>
              <a:rPr lang="en-US" dirty="0" err="1"/>
              <a:t>cán</a:t>
            </a:r>
            <a:r>
              <a:rPr lang="en-US" dirty="0"/>
              <a:t> </a:t>
            </a:r>
            <a:r>
              <a:rPr lang="en-US" dirty="0" err="1"/>
              <a:t>sự</a:t>
            </a:r>
            <a:r>
              <a:rPr lang="en-US" dirty="0"/>
              <a:t> </a:t>
            </a:r>
            <a:r>
              <a:rPr lang="en-US" dirty="0" err="1"/>
              <a:t>lớp</a:t>
            </a:r>
            <a:r>
              <a:rPr lang="en-US" dirty="0"/>
              <a:t>, </a:t>
            </a:r>
            <a:r>
              <a:rPr lang="en-US" dirty="0" err="1"/>
              <a:t>lọc</a:t>
            </a:r>
            <a:r>
              <a:rPr lang="en-US" dirty="0"/>
              <a:t> </a:t>
            </a:r>
            <a:r>
              <a:rPr lang="en-US" dirty="0" err="1"/>
              <a:t>thông</a:t>
            </a:r>
            <a:r>
              <a:rPr lang="en-US" dirty="0"/>
              <a:t> tin </a:t>
            </a:r>
            <a:r>
              <a:rPr lang="en-US" dirty="0" err="1"/>
              <a:t>theo</a:t>
            </a:r>
            <a:r>
              <a:rPr lang="en-US" dirty="0"/>
              <a:t> </a:t>
            </a:r>
            <a:r>
              <a:rPr lang="en-US" dirty="0" err="1"/>
              <a:t>bộ</a:t>
            </a:r>
            <a:r>
              <a:rPr lang="en-US" dirty="0"/>
              <a:t> </a:t>
            </a:r>
            <a:r>
              <a:rPr lang="en-US" dirty="0" err="1"/>
              <a:t>môn</a:t>
            </a:r>
            <a:r>
              <a:rPr lang="en-US" dirty="0"/>
              <a:t>, </a:t>
            </a:r>
            <a:r>
              <a:rPr lang="en-US" dirty="0" err="1"/>
              <a:t>khóa</a:t>
            </a:r>
            <a:r>
              <a:rPr lang="en-US" dirty="0"/>
              <a:t>, </a:t>
            </a:r>
            <a:r>
              <a:rPr lang="en-US" dirty="0" err="1"/>
              <a:t>lớp</a:t>
            </a:r>
            <a:r>
              <a:rPr lang="en-US" dirty="0"/>
              <a:t> </a:t>
            </a:r>
            <a:r>
              <a:rPr lang="en-US" dirty="0" err="1"/>
              <a:t>và</a:t>
            </a:r>
            <a:r>
              <a:rPr lang="en-US" dirty="0"/>
              <a:t> </a:t>
            </a:r>
            <a:r>
              <a:rPr lang="en-US" dirty="0" err="1"/>
              <a:t>cố</a:t>
            </a:r>
            <a:r>
              <a:rPr lang="en-US" dirty="0"/>
              <a:t> </a:t>
            </a:r>
            <a:r>
              <a:rPr lang="en-US" dirty="0" err="1"/>
              <a:t>vấn</a:t>
            </a:r>
            <a:r>
              <a:rPr lang="en-US" dirty="0"/>
              <a:t>. </a:t>
            </a:r>
            <a:r>
              <a:rPr lang="en-US" dirty="0" err="1"/>
              <a:t>Về</a:t>
            </a:r>
            <a:r>
              <a:rPr lang="en-US" dirty="0"/>
              <a:t> </a:t>
            </a:r>
            <a:r>
              <a:rPr lang="en-US" dirty="0" err="1"/>
              <a:t>phần</a:t>
            </a:r>
            <a:r>
              <a:rPr lang="en-US" dirty="0"/>
              <a:t> </a:t>
            </a:r>
            <a:r>
              <a:rPr lang="en-US" dirty="0" err="1"/>
              <a:t>người</a:t>
            </a:r>
            <a:r>
              <a:rPr lang="en-US" dirty="0"/>
              <a:t> </a:t>
            </a:r>
            <a:r>
              <a:rPr lang="en-US" dirty="0" err="1"/>
              <a:t>quản</a:t>
            </a:r>
            <a:r>
              <a:rPr lang="en-US" dirty="0"/>
              <a:t> </a:t>
            </a:r>
            <a:r>
              <a:rPr lang="en-US" dirty="0" err="1"/>
              <a:t>trị</a:t>
            </a:r>
            <a:r>
              <a:rPr lang="en-US" dirty="0"/>
              <a:t> </a:t>
            </a:r>
            <a:r>
              <a:rPr lang="en-US" dirty="0" err="1"/>
              <a:t>thì</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thêm</a:t>
            </a:r>
            <a:r>
              <a:rPr lang="en-US" dirty="0"/>
              <a:t>, </a:t>
            </a:r>
            <a:r>
              <a:rPr lang="en-US" dirty="0" err="1"/>
              <a:t>sửa</a:t>
            </a:r>
            <a:r>
              <a:rPr lang="en-US" dirty="0"/>
              <a:t>, </a:t>
            </a:r>
            <a:r>
              <a:rPr lang="en-US" dirty="0" err="1"/>
              <a:t>xóa</a:t>
            </a:r>
            <a:r>
              <a:rPr lang="en-US" dirty="0"/>
              <a:t> </a:t>
            </a:r>
            <a:r>
              <a:rPr lang="en-US" dirty="0" err="1"/>
              <a:t>thông</a:t>
            </a:r>
            <a:r>
              <a:rPr lang="en-US" dirty="0"/>
              <a:t> tin </a:t>
            </a:r>
            <a:r>
              <a:rPr lang="en-US" dirty="0" err="1"/>
              <a:t>của</a:t>
            </a:r>
            <a:r>
              <a:rPr lang="en-US" dirty="0"/>
              <a:t> ban </a:t>
            </a:r>
            <a:r>
              <a:rPr lang="en-US" dirty="0" err="1"/>
              <a:t>cán</a:t>
            </a:r>
            <a:r>
              <a:rPr lang="en-US" dirty="0"/>
              <a:t> </a:t>
            </a:r>
            <a:r>
              <a:rPr lang="en-US" dirty="0" err="1"/>
              <a:t>sự</a:t>
            </a:r>
            <a:r>
              <a:rPr lang="en-US" dirty="0"/>
              <a:t> </a:t>
            </a:r>
            <a:r>
              <a:rPr lang="en-US" dirty="0" err="1"/>
              <a:t>các</a:t>
            </a:r>
            <a:r>
              <a:rPr lang="en-US" dirty="0"/>
              <a:t> </a:t>
            </a:r>
            <a:r>
              <a:rPr lang="en-US" dirty="0" err="1"/>
              <a:t>lớp</a:t>
            </a:r>
            <a:r>
              <a:rPr lang="en-US" dirty="0"/>
              <a:t> </a:t>
            </a:r>
            <a:r>
              <a:rPr lang="en-US" dirty="0" err="1"/>
              <a:t>đã</a:t>
            </a:r>
            <a:r>
              <a:rPr lang="en-US" dirty="0"/>
              <a:t> </a:t>
            </a:r>
            <a:r>
              <a:rPr lang="en-US" dirty="0" err="1"/>
              <a:t>hoàn</a:t>
            </a:r>
            <a:r>
              <a:rPr lang="en-US" dirty="0"/>
              <a:t> </a:t>
            </a:r>
            <a:r>
              <a:rPr lang="en-US" dirty="0" err="1"/>
              <a:t>thành</a:t>
            </a:r>
            <a:r>
              <a:rPr lang="en-US" dirty="0"/>
              <a:t>.</a:t>
            </a:r>
          </a:p>
          <a:p>
            <a:endParaRPr lang="en-US" dirty="0"/>
          </a:p>
        </p:txBody>
      </p:sp>
    </p:spTree>
    <p:extLst>
      <p:ext uri="{BB962C8B-B14F-4D97-AF65-F5344CB8AC3E}">
        <p14:creationId xmlns:p14="http://schemas.microsoft.com/office/powerpoint/2010/main" val="826677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44824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anose="020B0604020202020204" pitchFamily="34" charset="0"/>
                <a:cs typeface="Arial" panose="020B0604020202020204" pitchFamily="34" charset="0"/>
              </a:rPr>
              <a:t>HƯỚNG PHÁT TRIỂN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93353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b="1" smtClean="0">
                <a:solidFill>
                  <a:srgbClr val="FF0000"/>
                </a:solidFill>
                <a:latin typeface="Arial" pitchFamily="34" charset="0"/>
                <a:cs typeface="Arial" pitchFamily="34" charset="0"/>
              </a:rPr>
              <a:t>NỘI DUNG</a:t>
            </a:r>
            <a:endParaRPr lang="en-US" b="1">
              <a:solidFill>
                <a:srgbClr val="FF0000"/>
              </a:solidFill>
              <a:latin typeface="Arial" pitchFamily="34" charset="0"/>
              <a:cs typeface="Arial" pitchFamily="34" charset="0"/>
            </a:endParaRPr>
          </a:p>
        </p:txBody>
      </p:sp>
      <p:graphicFrame>
        <p:nvGraphicFramePr>
          <p:cNvPr id="3" name="Diagram 2"/>
          <p:cNvGraphicFramePr/>
          <p:nvPr>
            <p:extLst>
              <p:ext uri="{D42A27DB-BD31-4B8C-83A1-F6EECF244321}">
                <p14:modId xmlns:p14="http://schemas.microsoft.com/office/powerpoint/2010/main" val="3072770380"/>
              </p:ext>
            </p:extLst>
          </p:nvPr>
        </p:nvGraphicFramePr>
        <p:xfrm>
          <a:off x="609600" y="1620750"/>
          <a:ext cx="8001000" cy="4780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917514" y="1981200"/>
            <a:ext cx="606486" cy="707886"/>
          </a:xfrm>
          <a:prstGeom prst="rect">
            <a:avLst/>
          </a:prstGeom>
          <a:noFill/>
        </p:spPr>
        <p:txBody>
          <a:bodyPr wrap="square" rtlCol="0">
            <a:spAutoFit/>
          </a:bodyPr>
          <a:lstStyle/>
          <a:p>
            <a:r>
              <a:rPr lang="en-US" sz="40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endParaRPr lang="vi-VN" sz="4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TextBox 12"/>
          <p:cNvSpPr txBox="1"/>
          <p:nvPr/>
        </p:nvSpPr>
        <p:spPr>
          <a:xfrm>
            <a:off x="1374714" y="3102114"/>
            <a:ext cx="606486" cy="707886"/>
          </a:xfrm>
          <a:prstGeom prst="rect">
            <a:avLst/>
          </a:prstGeom>
          <a:noFill/>
        </p:spPr>
        <p:txBody>
          <a:bodyPr wrap="square" rtlCol="0">
            <a:spAutoFit/>
          </a:bodyPr>
          <a:lstStyle/>
          <a:p>
            <a:r>
              <a:rPr lang="en-US" sz="40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endParaRPr lang="vi-VN" sz="4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TextBox 13"/>
          <p:cNvSpPr txBox="1"/>
          <p:nvPr/>
        </p:nvSpPr>
        <p:spPr>
          <a:xfrm>
            <a:off x="1371600" y="4191000"/>
            <a:ext cx="530286" cy="707886"/>
          </a:xfrm>
          <a:prstGeom prst="rect">
            <a:avLst/>
          </a:prstGeom>
          <a:noFill/>
        </p:spPr>
        <p:txBody>
          <a:bodyPr wrap="square" rtlCol="0">
            <a:spAutoFit/>
          </a:bodyPr>
          <a:lstStyle/>
          <a:p>
            <a:r>
              <a:rPr lang="en-US" sz="40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vi-VN" sz="4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TextBox 14"/>
          <p:cNvSpPr txBox="1"/>
          <p:nvPr/>
        </p:nvSpPr>
        <p:spPr>
          <a:xfrm>
            <a:off x="917514" y="5334000"/>
            <a:ext cx="530286" cy="707886"/>
          </a:xfrm>
          <a:prstGeom prst="rect">
            <a:avLst/>
          </a:prstGeom>
          <a:noFill/>
        </p:spPr>
        <p:txBody>
          <a:bodyPr wrap="square" rtlCol="0">
            <a:spAutoFit/>
          </a:bodyPr>
          <a:lstStyle/>
          <a:p>
            <a:r>
              <a:rPr lang="en-US" sz="4000" b="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endParaRPr lang="vi-VN" sz="40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TextBox 15"/>
          <p:cNvSpPr txBox="1"/>
          <p:nvPr/>
        </p:nvSpPr>
        <p:spPr>
          <a:xfrm>
            <a:off x="1677957" y="1981200"/>
            <a:ext cx="3601820" cy="677108"/>
          </a:xfrm>
          <a:prstGeom prst="rect">
            <a:avLst/>
          </a:prstGeom>
          <a:noFill/>
        </p:spPr>
        <p:txBody>
          <a:bodyPr wrap="none" rtlCol="0">
            <a:spAutoFit/>
          </a:bodyPr>
          <a:lstStyle/>
          <a:p>
            <a:pPr lvl="0"/>
            <a:r>
              <a:rPr lang="en-US" sz="3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Lý do chọn </a:t>
            </a:r>
            <a:r>
              <a:rPr lang="en-US" sz="3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đề </a:t>
            </a:r>
            <a:r>
              <a:rPr lang="en-US" sz="38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tài</a:t>
            </a:r>
            <a:endParaRPr lang="vi-VN" sz="3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TextBox 16"/>
          <p:cNvSpPr txBox="1"/>
          <p:nvPr/>
        </p:nvSpPr>
        <p:spPr>
          <a:xfrm>
            <a:off x="2057400" y="3102114"/>
            <a:ext cx="5699061" cy="677108"/>
          </a:xfrm>
          <a:prstGeom prst="rect">
            <a:avLst/>
          </a:prstGeom>
          <a:noFill/>
        </p:spPr>
        <p:txBody>
          <a:bodyPr wrap="none" rtlCol="0">
            <a:spAutoFit/>
          </a:bodyPr>
          <a:lstStyle/>
          <a:p>
            <a:pPr lvl="0"/>
            <a:r>
              <a:rPr lang="en-US" sz="3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Nội dung, PP, đối tượng NC</a:t>
            </a:r>
            <a:endParaRPr lang="vi-VN" sz="38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TextBox 17"/>
          <p:cNvSpPr txBox="1"/>
          <p:nvPr/>
        </p:nvSpPr>
        <p:spPr>
          <a:xfrm>
            <a:off x="2115435" y="4191000"/>
            <a:ext cx="1935145" cy="707886"/>
          </a:xfrm>
          <a:prstGeom prst="rect">
            <a:avLst/>
          </a:prstGeom>
          <a:noFill/>
        </p:spPr>
        <p:txBody>
          <a:bodyPr wrap="none" rtlCol="0">
            <a:spAutoFit/>
          </a:bodyPr>
          <a:lstStyle/>
          <a:p>
            <a:pPr lvl="0"/>
            <a:r>
              <a:rPr lang="en-US" sz="40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Kết luận</a:t>
            </a:r>
            <a:endParaRPr lang="vi-VN" sz="40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TextBox 18"/>
          <p:cNvSpPr txBox="1"/>
          <p:nvPr/>
        </p:nvSpPr>
        <p:spPr>
          <a:xfrm>
            <a:off x="1688843" y="5323429"/>
            <a:ext cx="3914918" cy="707886"/>
          </a:xfrm>
          <a:prstGeom prst="rect">
            <a:avLst/>
          </a:prstGeom>
          <a:noFill/>
        </p:spPr>
        <p:txBody>
          <a:bodyPr wrap="none" rtlCol="0">
            <a:spAutoFit/>
          </a:bodyPr>
          <a:lstStyle/>
          <a:p>
            <a:pPr lvl="0"/>
            <a:r>
              <a:rPr lang="en-US" sz="40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Hướng phát triển</a:t>
            </a:r>
            <a:endParaRPr lang="vi-VN" sz="40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4653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childTnLst>
                          </p:cTn>
                        </p:par>
                        <p:par>
                          <p:cTn id="40" fill="hold">
                            <p:stCondLst>
                              <p:cond delay="500"/>
                            </p:stCondLst>
                            <p:childTnLst>
                              <p:par>
                                <p:cTn id="41" presetID="16" presetClass="entr" presetSubtype="21"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2" grpId="0"/>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itchFamily="34" charset="0"/>
                <a:cs typeface="Arial" pitchFamily="34" charset="0"/>
              </a:rPr>
              <a:t>I</a:t>
            </a:r>
            <a:r>
              <a:rPr lang="en-US" b="1" dirty="0" smtClean="0">
                <a:solidFill>
                  <a:srgbClr val="FF0000"/>
                </a:solidFill>
                <a:latin typeface="Arial" pitchFamily="34" charset="0"/>
                <a:cs typeface="Arial" pitchFamily="34" charset="0"/>
              </a:rPr>
              <a:t>. LÝ DO CHỌN ĐỀ TÀI</a:t>
            </a:r>
            <a:endParaRPr lang="en-US" b="1" dirty="0">
              <a:solidFill>
                <a:srgbClr val="FF0000"/>
              </a:solidFill>
              <a:latin typeface="Arial" pitchFamily="34" charset="0"/>
              <a:cs typeface="Arial" pitchFamily="34" charset="0"/>
            </a:endParaRPr>
          </a:p>
        </p:txBody>
      </p:sp>
      <p:sp>
        <p:nvSpPr>
          <p:cNvPr id="9" name="Rectangle 8"/>
          <p:cNvSpPr/>
          <p:nvPr/>
        </p:nvSpPr>
        <p:spPr>
          <a:xfrm>
            <a:off x="381000" y="5377543"/>
            <a:ext cx="2514600" cy="45720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b="1" smtClean="0"/>
              <a:t>Thông tin ban cán sự</a:t>
            </a:r>
            <a:endParaRPr lang="vi-VN" b="1"/>
          </a:p>
        </p:txBody>
      </p:sp>
      <p:sp>
        <p:nvSpPr>
          <p:cNvPr id="11" name="Rectangle 10"/>
          <p:cNvSpPr/>
          <p:nvPr/>
        </p:nvSpPr>
        <p:spPr>
          <a:xfrm>
            <a:off x="381000" y="3505200"/>
            <a:ext cx="2514600" cy="457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Thông tin cố vấn học tập</a:t>
            </a:r>
            <a:endParaRPr lang="vi-VN" b="1"/>
          </a:p>
        </p:txBody>
      </p:sp>
      <p:sp>
        <p:nvSpPr>
          <p:cNvPr id="12" name="Rectangle 11"/>
          <p:cNvSpPr/>
          <p:nvPr/>
        </p:nvSpPr>
        <p:spPr>
          <a:xfrm>
            <a:off x="881743" y="1676400"/>
            <a:ext cx="1513114" cy="457200"/>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smtClean="0">
                <a:solidFill>
                  <a:schemeClr val="bg1"/>
                </a:solidFill>
              </a:rPr>
              <a:t>KHOA</a:t>
            </a:r>
            <a:endParaRPr lang="vi-VN" b="1">
              <a:solidFill>
                <a:schemeClr val="bg1"/>
              </a:solidFill>
            </a:endParaRPr>
          </a:p>
        </p:txBody>
      </p:sp>
      <p:cxnSp>
        <p:nvCxnSpPr>
          <p:cNvPr id="14" name="Straight Arrow Connector 13"/>
          <p:cNvCxnSpPr>
            <a:stCxn id="9" idx="0"/>
            <a:endCxn id="11" idx="2"/>
          </p:cNvCxnSpPr>
          <p:nvPr/>
        </p:nvCxnSpPr>
        <p:spPr>
          <a:xfrm flipV="1">
            <a:off x="1638300" y="3962400"/>
            <a:ext cx="0" cy="141514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12" idx="2"/>
          </p:cNvCxnSpPr>
          <p:nvPr/>
        </p:nvCxnSpPr>
        <p:spPr>
          <a:xfrm flipV="1">
            <a:off x="1638300" y="2133600"/>
            <a:ext cx="0" cy="13716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276600" y="5362584"/>
            <a:ext cx="1452642" cy="461665"/>
          </a:xfrm>
          <a:prstGeom prst="rect">
            <a:avLst/>
          </a:prstGeom>
          <a:noFill/>
        </p:spPr>
        <p:txBody>
          <a:bodyPr wrap="none" rtlCol="0">
            <a:spAutoFit/>
          </a:bodyPr>
          <a:lstStyle/>
          <a:p>
            <a:r>
              <a:rPr lang="en-US" sz="2400" b="1" smtClean="0"/>
              <a:t>Nhiều lớp</a:t>
            </a:r>
            <a:endParaRPr lang="vi-VN" sz="2400" b="1"/>
          </a:p>
        </p:txBody>
      </p:sp>
      <p:sp>
        <p:nvSpPr>
          <p:cNvPr id="18" name="TextBox 17"/>
          <p:cNvSpPr txBox="1"/>
          <p:nvPr/>
        </p:nvSpPr>
        <p:spPr>
          <a:xfrm>
            <a:off x="5094514" y="5082923"/>
            <a:ext cx="1330814" cy="523220"/>
          </a:xfrm>
          <a:prstGeom prst="rect">
            <a:avLst/>
          </a:prstGeom>
          <a:noFill/>
        </p:spPr>
        <p:txBody>
          <a:bodyPr wrap="none" rtlCol="0">
            <a:spAutoFit/>
          </a:bodyPr>
          <a:lstStyle/>
          <a:p>
            <a:r>
              <a:rPr lang="en-US" sz="2800" b="1" smtClean="0">
                <a:solidFill>
                  <a:srgbClr val="002060"/>
                </a:solidFill>
              </a:rPr>
              <a:t>Đại Học</a:t>
            </a:r>
          </a:p>
        </p:txBody>
      </p:sp>
      <p:sp>
        <p:nvSpPr>
          <p:cNvPr id="19" name="TextBox 18"/>
          <p:cNvSpPr txBox="1"/>
          <p:nvPr/>
        </p:nvSpPr>
        <p:spPr>
          <a:xfrm>
            <a:off x="5069986" y="5606143"/>
            <a:ext cx="1596912" cy="523220"/>
          </a:xfrm>
          <a:prstGeom prst="rect">
            <a:avLst/>
          </a:prstGeom>
          <a:noFill/>
        </p:spPr>
        <p:txBody>
          <a:bodyPr wrap="none" rtlCol="0">
            <a:spAutoFit/>
          </a:bodyPr>
          <a:lstStyle/>
          <a:p>
            <a:r>
              <a:rPr lang="en-US" sz="2800" b="1" smtClean="0">
                <a:solidFill>
                  <a:srgbClr val="002060"/>
                </a:solidFill>
              </a:rPr>
              <a:t>Cao Đẳng</a:t>
            </a:r>
          </a:p>
        </p:txBody>
      </p:sp>
      <p:pic>
        <p:nvPicPr>
          <p:cNvPr id="1028" name="Picture 4" descr="Kết quả hình ảnh cho search'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087"/>
          <a:stretch/>
        </p:blipFill>
        <p:spPr bwMode="auto">
          <a:xfrm>
            <a:off x="3287656" y="2258243"/>
            <a:ext cx="2540000" cy="249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3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circle(in)">
                                      <p:cBhvr>
                                        <p:cTn id="28" dur="2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heel(1)">
                                      <p:cBhvr>
                                        <p:cTn id="33" dur="1100"/>
                                        <p:tgtEl>
                                          <p:spTgt spid="18"/>
                                        </p:tgtEl>
                                      </p:cBhvr>
                                    </p:animEffect>
                                  </p:childTnLst>
                                </p:cTn>
                              </p:par>
                            </p:childTnLst>
                          </p:cTn>
                        </p:par>
                        <p:par>
                          <p:cTn id="34" fill="hold">
                            <p:stCondLst>
                              <p:cond delay="1100"/>
                            </p:stCondLst>
                            <p:childTnLst>
                              <p:par>
                                <p:cTn id="35" presetID="21" presetClass="entr" presetSubtype="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heel(1)">
                                      <p:cBhvr>
                                        <p:cTn id="37" dur="12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 calcmode="lin" valueType="num">
                                      <p:cBhvr>
                                        <p:cTn id="42" dur="500" fill="hold"/>
                                        <p:tgtEl>
                                          <p:spTgt spid="1028"/>
                                        </p:tgtEl>
                                        <p:attrNameLst>
                                          <p:attrName>ppt_w</p:attrName>
                                        </p:attrNameLst>
                                      </p:cBhvr>
                                      <p:tavLst>
                                        <p:tav tm="0">
                                          <p:val>
                                            <p:fltVal val="0"/>
                                          </p:val>
                                        </p:tav>
                                        <p:tav tm="100000">
                                          <p:val>
                                            <p:strVal val="#ppt_w"/>
                                          </p:val>
                                        </p:tav>
                                      </p:tavLst>
                                    </p:anim>
                                    <p:anim calcmode="lin" valueType="num">
                                      <p:cBhvr>
                                        <p:cTn id="43" dur="500" fill="hold"/>
                                        <p:tgtEl>
                                          <p:spTgt spid="1028"/>
                                        </p:tgtEl>
                                        <p:attrNameLst>
                                          <p:attrName>ppt_h</p:attrName>
                                        </p:attrNameLst>
                                      </p:cBhvr>
                                      <p:tavLst>
                                        <p:tav tm="0">
                                          <p:val>
                                            <p:fltVal val="0"/>
                                          </p:val>
                                        </p:tav>
                                        <p:tav tm="100000">
                                          <p:val>
                                            <p:strVal val="#ppt_h"/>
                                          </p:val>
                                        </p:tav>
                                      </p:tavLst>
                                    </p:anim>
                                    <p:animEffect transition="in" filter="fade">
                                      <p:cBhvr>
                                        <p:cTn id="44" dur="500"/>
                                        <p:tgtEl>
                                          <p:spTgt spid="1028"/>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1" nodeType="clickEffect">
                                  <p:stCondLst>
                                    <p:cond delay="0"/>
                                  </p:stCondLst>
                                  <p:childTnLst>
                                    <p:animEffect transition="out" filter="fade">
                                      <p:cBhvr>
                                        <p:cTn id="48" dur="500" tmFilter="0, 0; .2, .5; .8, .5; 1, 0"/>
                                        <p:tgtEl>
                                          <p:spTgt spid="17"/>
                                        </p:tgtEl>
                                      </p:cBhvr>
                                    </p:animEffect>
                                    <p:animScale>
                                      <p:cBhvr>
                                        <p:cTn id="49" dur="250" autoRev="1" fill="hold"/>
                                        <p:tgtEl>
                                          <p:spTgt spid="17"/>
                                        </p:tgtEl>
                                      </p:cBhvr>
                                      <p:by x="105000" y="105000"/>
                                    </p:animScale>
                                  </p:childTnLst>
                                </p:cTn>
                              </p:par>
                            </p:childTnLst>
                          </p:cTn>
                        </p:par>
                        <p:par>
                          <p:cTn id="50" fill="hold">
                            <p:stCondLst>
                              <p:cond delay="500"/>
                            </p:stCondLst>
                            <p:childTnLst>
                              <p:par>
                                <p:cTn id="51" presetID="26" presetClass="emph" presetSubtype="0" fill="hold" grpId="1" nodeType="afterEffect">
                                  <p:stCondLst>
                                    <p:cond delay="0"/>
                                  </p:stCondLst>
                                  <p:childTnLst>
                                    <p:animEffect transition="out" filter="fade">
                                      <p:cBhvr>
                                        <p:cTn id="52" dur="500" tmFilter="0, 0; .2, .5; .8, .5; 1, 0"/>
                                        <p:tgtEl>
                                          <p:spTgt spid="11"/>
                                        </p:tgtEl>
                                      </p:cBhvr>
                                    </p:animEffect>
                                    <p:animScale>
                                      <p:cBhvr>
                                        <p:cTn id="53" dur="250" autoRev="1" fill="hold"/>
                                        <p:tgtEl>
                                          <p:spTgt spid="11"/>
                                        </p:tgtEl>
                                      </p:cBhvr>
                                      <p:by x="105000" y="105000"/>
                                    </p:animScale>
                                  </p:childTnLst>
                                </p:cTn>
                              </p:par>
                            </p:childTnLst>
                          </p:cTn>
                        </p:par>
                        <p:par>
                          <p:cTn id="54" fill="hold">
                            <p:stCondLst>
                              <p:cond delay="1000"/>
                            </p:stCondLst>
                            <p:childTnLst>
                              <p:par>
                                <p:cTn id="55" presetID="26" presetClass="emph" presetSubtype="0" fill="hold" grpId="2" nodeType="afterEffect">
                                  <p:stCondLst>
                                    <p:cond delay="0"/>
                                  </p:stCondLst>
                                  <p:childTnLst>
                                    <p:animEffect transition="out" filter="fade">
                                      <p:cBhvr>
                                        <p:cTn id="56" dur="500" tmFilter="0, 0; .2, .5; .8, .5; 1, 0"/>
                                        <p:tgtEl>
                                          <p:spTgt spid="17"/>
                                        </p:tgtEl>
                                      </p:cBhvr>
                                    </p:animEffect>
                                    <p:animScale>
                                      <p:cBhvr>
                                        <p:cTn id="57" dur="250" autoRev="1" fill="hold"/>
                                        <p:tgtEl>
                                          <p:spTgt spid="17"/>
                                        </p:tgtEl>
                                      </p:cBhvr>
                                      <p:by x="105000" y="105000"/>
                                    </p:animScale>
                                  </p:childTnLst>
                                </p:cTn>
                              </p:par>
                              <p:par>
                                <p:cTn id="58" presetID="26" presetClass="emph" presetSubtype="0" fill="hold" grpId="2" nodeType="withEffect">
                                  <p:stCondLst>
                                    <p:cond delay="0"/>
                                  </p:stCondLst>
                                  <p:childTnLst>
                                    <p:animEffect transition="out" filter="fade">
                                      <p:cBhvr>
                                        <p:cTn id="59" dur="500" tmFilter="0, 0; .2, .5; .8, .5; 1, 0"/>
                                        <p:tgtEl>
                                          <p:spTgt spid="11"/>
                                        </p:tgtEl>
                                      </p:cBhvr>
                                    </p:animEffect>
                                    <p:animScale>
                                      <p:cBhvr>
                                        <p:cTn id="60" dur="250" autoRev="1" fill="hold"/>
                                        <p:tgtEl>
                                          <p:spTgt spid="11"/>
                                        </p:tgtEl>
                                      </p:cBhvr>
                                      <p:by x="105000" y="105000"/>
                                    </p:animScale>
                                  </p:childTnLst>
                                </p:cTn>
                              </p:par>
                            </p:childTnLst>
                          </p:cTn>
                        </p:par>
                        <p:par>
                          <p:cTn id="61" fill="hold">
                            <p:stCondLst>
                              <p:cond delay="1500"/>
                            </p:stCondLst>
                            <p:childTnLst>
                              <p:par>
                                <p:cTn id="62" presetID="26" presetClass="emph" presetSubtype="0" fill="hold" grpId="3" nodeType="afterEffect">
                                  <p:stCondLst>
                                    <p:cond delay="0"/>
                                  </p:stCondLst>
                                  <p:childTnLst>
                                    <p:animEffect transition="out" filter="fade">
                                      <p:cBhvr>
                                        <p:cTn id="63" dur="500" tmFilter="0, 0; .2, .5; .8, .5; 1, 0"/>
                                        <p:tgtEl>
                                          <p:spTgt spid="17"/>
                                        </p:tgtEl>
                                      </p:cBhvr>
                                    </p:animEffect>
                                    <p:animScale>
                                      <p:cBhvr>
                                        <p:cTn id="64" dur="250" autoRev="1" fill="hold"/>
                                        <p:tgtEl>
                                          <p:spTgt spid="17"/>
                                        </p:tgtEl>
                                      </p:cBhvr>
                                      <p:by x="105000" y="105000"/>
                                    </p:animScale>
                                  </p:childTnLst>
                                </p:cTn>
                              </p:par>
                              <p:par>
                                <p:cTn id="65" presetID="26" presetClass="emph" presetSubtype="0" fill="hold" grpId="3" nodeType="withEffect">
                                  <p:stCondLst>
                                    <p:cond delay="0"/>
                                  </p:stCondLst>
                                  <p:childTnLst>
                                    <p:animEffect transition="out" filter="fade">
                                      <p:cBhvr>
                                        <p:cTn id="66" dur="500" tmFilter="0, 0; .2, .5; .8, .5; 1, 0"/>
                                        <p:tgtEl>
                                          <p:spTgt spid="11"/>
                                        </p:tgtEl>
                                      </p:cBhvr>
                                    </p:animEffect>
                                    <p:animScale>
                                      <p:cBhvr>
                                        <p:cTn id="6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1" grpId="1" animBg="1"/>
      <p:bldP spid="11" grpId="2" animBg="1"/>
      <p:bldP spid="11" grpId="3" animBg="1"/>
      <p:bldP spid="12" grpId="0" animBg="1"/>
      <p:bldP spid="17" grpId="0"/>
      <p:bldP spid="17" grpId="1"/>
      <p:bldP spid="17" grpId="2"/>
      <p:bldP spid="17" grpId="3"/>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rial" pitchFamily="34" charset="0"/>
                <a:cs typeface="Arial" pitchFamily="34" charset="0"/>
              </a:rPr>
              <a:t>I</a:t>
            </a:r>
            <a:r>
              <a:rPr lang="en-US" b="1" dirty="0" smtClean="0">
                <a:solidFill>
                  <a:srgbClr val="FF0000"/>
                </a:solidFill>
                <a:latin typeface="Arial" pitchFamily="34" charset="0"/>
                <a:cs typeface="Arial" pitchFamily="34" charset="0"/>
              </a:rPr>
              <a:t>. LÝ DO CHỌN ĐỀ TÀI</a:t>
            </a:r>
            <a:endParaRPr lang="en-US" b="1" dirty="0">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610032" y="1524000"/>
            <a:ext cx="8229600" cy="5181600"/>
          </a:xfrm>
        </p:spPr>
        <p:txBody>
          <a:bodyPr/>
          <a:lstStyle/>
          <a:p>
            <a:r>
              <a:rPr lang="en-US" smtClean="0">
                <a:latin typeface="Arial" pitchFamily="34" charset="0"/>
                <a:cs typeface="Arial" pitchFamily="34" charset="0"/>
              </a:rPr>
              <a:t>Việc quản lý ban cán sự ở Khoa KT&amp;CN còn thực hiện bằng thủ công :</a:t>
            </a:r>
          </a:p>
          <a:p>
            <a:pPr marL="457200" lvl="1" indent="0">
              <a:buNone/>
            </a:pPr>
            <a:endParaRPr lang="en-US" smtClean="0">
              <a:latin typeface="Arial" pitchFamily="34" charset="0"/>
              <a:cs typeface="Arial"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6363" r="25454"/>
          <a:stretch/>
        </p:blipFill>
        <p:spPr>
          <a:xfrm>
            <a:off x="838200" y="2819400"/>
            <a:ext cx="2202873" cy="190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823087"/>
            <a:ext cx="2667000" cy="19013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819400"/>
            <a:ext cx="2639723" cy="1905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2800" y="5105400"/>
            <a:ext cx="2819400" cy="1485900"/>
          </a:xfrm>
          <a:prstGeom prst="rect">
            <a:avLst/>
          </a:prstGeom>
        </p:spPr>
      </p:pic>
    </p:spTree>
    <p:extLst>
      <p:ext uri="{BB962C8B-B14F-4D97-AF65-F5344CB8AC3E}">
        <p14:creationId xmlns:p14="http://schemas.microsoft.com/office/powerpoint/2010/main" val="35611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13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458200" cy="1143000"/>
          </a:xfrm>
        </p:spPr>
        <p:txBody>
          <a:bodyPr>
            <a:normAutofit fontScale="90000"/>
          </a:bodyPr>
          <a:lstStyle/>
          <a:p>
            <a:r>
              <a:rPr lang="en-US" b="1" smtClean="0">
                <a:solidFill>
                  <a:srgbClr val="FF0000"/>
                </a:solidFill>
                <a:latin typeface="Arial" pitchFamily="34" charset="0"/>
                <a:cs typeface="Arial" pitchFamily="34" charset="0"/>
              </a:rPr>
              <a:t>II. NỘI DUNG, ĐỐI TƯỢNG, PHƯƠNG PHÁP NGHIÊN CỨU</a:t>
            </a:r>
            <a:endParaRPr lang="en-US" b="1">
              <a:solidFill>
                <a:srgbClr val="FF0000"/>
              </a:solidFill>
              <a:latin typeface="Arial" pitchFamily="34" charset="0"/>
              <a:cs typeface="Arial" pitchFamily="34" charset="0"/>
            </a:endParaRPr>
          </a:p>
        </p:txBody>
      </p:sp>
      <p:sp>
        <p:nvSpPr>
          <p:cNvPr id="3" name="Content Placeholder 2"/>
          <p:cNvSpPr>
            <a:spLocks noGrp="1"/>
          </p:cNvSpPr>
          <p:nvPr>
            <p:ph idx="1"/>
          </p:nvPr>
        </p:nvSpPr>
        <p:spPr>
          <a:xfrm>
            <a:off x="533400" y="1905000"/>
            <a:ext cx="8001000" cy="4343400"/>
          </a:xfrm>
        </p:spPr>
        <p:txBody>
          <a:bodyPr>
            <a:normAutofit/>
          </a:bodyPr>
          <a:lstStyle/>
          <a:p>
            <a:pPr marL="0" indent="0">
              <a:lnSpc>
                <a:spcPct val="150000"/>
              </a:lnSpc>
              <a:buNone/>
            </a:pPr>
            <a:r>
              <a:rPr lang="en-US" b="1" dirty="0" smtClean="0">
                <a:solidFill>
                  <a:srgbClr val="FF0000"/>
                </a:solidFill>
                <a:latin typeface="Arial" pitchFamily="34" charset="0"/>
                <a:cs typeface="Arial" pitchFamily="34" charset="0"/>
              </a:rPr>
              <a:t>1. </a:t>
            </a:r>
            <a:r>
              <a:rPr lang="en-US" b="1" dirty="0" err="1" smtClean="0">
                <a:solidFill>
                  <a:srgbClr val="FF0000"/>
                </a:solidFill>
                <a:latin typeface="Arial" pitchFamily="34" charset="0"/>
                <a:cs typeface="Arial" pitchFamily="34" charset="0"/>
              </a:rPr>
              <a:t>Nội</a:t>
            </a:r>
            <a:r>
              <a:rPr lang="en-US" b="1" dirty="0" smtClean="0">
                <a:solidFill>
                  <a:srgbClr val="FF0000"/>
                </a:solidFill>
                <a:latin typeface="Arial" pitchFamily="34" charset="0"/>
                <a:cs typeface="Arial" pitchFamily="34" charset="0"/>
              </a:rPr>
              <a:t> dung </a:t>
            </a:r>
            <a:r>
              <a:rPr lang="en-US" b="1" err="1" smtClean="0">
                <a:solidFill>
                  <a:srgbClr val="FF0000"/>
                </a:solidFill>
                <a:latin typeface="Arial" pitchFamily="34" charset="0"/>
                <a:cs typeface="Arial" pitchFamily="34" charset="0"/>
              </a:rPr>
              <a:t>nghiên</a:t>
            </a:r>
            <a:r>
              <a:rPr lang="en-US" b="1" smtClean="0">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cứu</a:t>
            </a:r>
            <a:endParaRPr lang="en-US" dirty="0" smtClean="0">
              <a:latin typeface="Arial" pitchFamily="34" charset="0"/>
              <a:cs typeface="Arial" pitchFamily="34" charset="0"/>
            </a:endParaRPr>
          </a:p>
          <a:p>
            <a:pPr lvl="1">
              <a:lnSpc>
                <a:spcPct val="150000"/>
              </a:lnSpc>
              <a:buFont typeface="Wingdings" pitchFamily="2" charset="2"/>
              <a:buChar char="q"/>
            </a:pPr>
            <a:r>
              <a:rPr lang="en-US" smtClean="0">
                <a:latin typeface="Arial" pitchFamily="34" charset="0"/>
                <a:cs typeface="Arial" pitchFamily="34" charset="0"/>
              </a:rPr>
              <a:t> Khóa </a:t>
            </a:r>
            <a:r>
              <a:rPr lang="en-US" dirty="0" err="1" smtClean="0">
                <a:latin typeface="Arial" pitchFamily="34" charset="0"/>
                <a:cs typeface="Arial" pitchFamily="34" charset="0"/>
              </a:rPr>
              <a:t>học</a:t>
            </a:r>
            <a:endParaRPr lang="en-US" dirty="0" smtClean="0">
              <a:latin typeface="Arial" pitchFamily="34" charset="0"/>
              <a:cs typeface="Arial" pitchFamily="34" charset="0"/>
            </a:endParaRPr>
          </a:p>
          <a:p>
            <a:pPr lvl="1">
              <a:lnSpc>
                <a:spcPct val="150000"/>
              </a:lnSpc>
              <a:buFont typeface="Wingdings" pitchFamily="2" charset="2"/>
              <a:buChar char="q"/>
            </a:pPr>
            <a:r>
              <a:rPr lang="en-US" smtClean="0">
                <a:latin typeface="Arial" pitchFamily="34" charset="0"/>
                <a:cs typeface="Arial" pitchFamily="34" charset="0"/>
              </a:rPr>
              <a:t> Bộ </a:t>
            </a:r>
            <a:r>
              <a:rPr lang="en-US" dirty="0" err="1" smtClean="0">
                <a:latin typeface="Arial" pitchFamily="34" charset="0"/>
                <a:cs typeface="Arial" pitchFamily="34" charset="0"/>
              </a:rPr>
              <a:t>môn</a:t>
            </a:r>
            <a:endParaRPr lang="en-US" dirty="0" smtClean="0">
              <a:latin typeface="Arial" pitchFamily="34" charset="0"/>
              <a:cs typeface="Arial" pitchFamily="34" charset="0"/>
            </a:endParaRPr>
          </a:p>
          <a:p>
            <a:pPr lvl="1">
              <a:lnSpc>
                <a:spcPct val="150000"/>
              </a:lnSpc>
              <a:buFont typeface="Wingdings" pitchFamily="2" charset="2"/>
              <a:buChar char="q"/>
            </a:pPr>
            <a:r>
              <a:rPr lang="en-US" smtClean="0">
                <a:latin typeface="Arial" pitchFamily="34" charset="0"/>
                <a:cs typeface="Arial" pitchFamily="34" charset="0"/>
              </a:rPr>
              <a:t> Lớp </a:t>
            </a:r>
            <a:endParaRPr lang="en-US" dirty="0" smtClean="0">
              <a:latin typeface="Arial" pitchFamily="34" charset="0"/>
              <a:cs typeface="Arial" pitchFamily="34" charset="0"/>
            </a:endParaRPr>
          </a:p>
          <a:p>
            <a:pPr lvl="1">
              <a:lnSpc>
                <a:spcPct val="150000"/>
              </a:lnSpc>
              <a:buFont typeface="Wingdings" pitchFamily="2" charset="2"/>
              <a:buChar char="q"/>
            </a:pPr>
            <a:r>
              <a:rPr lang="en-US" smtClean="0">
                <a:latin typeface="Arial" pitchFamily="34" charset="0"/>
                <a:cs typeface="Arial" pitchFamily="34" charset="0"/>
              </a:rPr>
              <a:t> Cố </a:t>
            </a:r>
            <a:r>
              <a:rPr lang="en-US" dirty="0" err="1" smtClean="0">
                <a:latin typeface="Arial" pitchFamily="34" charset="0"/>
                <a:cs typeface="Arial" pitchFamily="34" charset="0"/>
              </a:rPr>
              <a:t>vấn</a:t>
            </a:r>
            <a:r>
              <a:rPr lang="en-US" dirty="0" smtClean="0">
                <a:latin typeface="Arial" pitchFamily="34" charset="0"/>
                <a:cs typeface="Arial" pitchFamily="34" charset="0"/>
              </a:rPr>
              <a:t> </a:t>
            </a:r>
            <a:r>
              <a:rPr lang="en-US" dirty="0" err="1">
                <a:latin typeface="Arial" pitchFamily="34" charset="0"/>
                <a:cs typeface="Arial" pitchFamily="34" charset="0"/>
              </a:rPr>
              <a:t>học</a:t>
            </a:r>
            <a:r>
              <a:rPr lang="en-US" dirty="0">
                <a:latin typeface="Arial" pitchFamily="34" charset="0"/>
                <a:cs typeface="Arial" pitchFamily="34" charset="0"/>
              </a:rPr>
              <a:t> </a:t>
            </a:r>
            <a:r>
              <a:rPr lang="en-US" dirty="0" err="1" smtClean="0">
                <a:latin typeface="Arial" pitchFamily="34" charset="0"/>
                <a:cs typeface="Arial" pitchFamily="34" charset="0"/>
              </a:rPr>
              <a:t>tập</a:t>
            </a:r>
            <a:endParaRPr lang="en-US"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57639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mtClean="0">
                <a:solidFill>
                  <a:srgbClr val="FF0000"/>
                </a:solidFill>
                <a:latin typeface="Arial" pitchFamily="34" charset="0"/>
                <a:cs typeface="Arial" pitchFamily="34" charset="0"/>
              </a:rPr>
              <a:t>II. NỘI DUNG, ĐỐI TƯỢNG, PHƯƠNG PHÁP NGHIÊN CỨU</a:t>
            </a:r>
            <a:endParaRPr lang="en-US"/>
          </a:p>
        </p:txBody>
      </p:sp>
      <p:sp>
        <p:nvSpPr>
          <p:cNvPr id="3" name="Content Placeholder 2"/>
          <p:cNvSpPr>
            <a:spLocks noGrp="1"/>
          </p:cNvSpPr>
          <p:nvPr>
            <p:ph idx="1"/>
          </p:nvPr>
        </p:nvSpPr>
        <p:spPr/>
        <p:txBody>
          <a:bodyPr/>
          <a:lstStyle/>
          <a:p>
            <a:pPr marL="0" indent="0">
              <a:buNone/>
            </a:pPr>
            <a:r>
              <a:rPr lang="en-US" b="1" dirty="0" smtClean="0">
                <a:solidFill>
                  <a:srgbClr val="FF0000"/>
                </a:solidFill>
                <a:latin typeface="Arial" pitchFamily="34" charset="0"/>
                <a:cs typeface="Arial" pitchFamily="34" charset="0"/>
              </a:rPr>
              <a:t>2. </a:t>
            </a:r>
            <a:r>
              <a:rPr lang="en-US" b="1" dirty="0" err="1" smtClean="0">
                <a:solidFill>
                  <a:srgbClr val="FF0000"/>
                </a:solidFill>
                <a:latin typeface="Arial" pitchFamily="34" charset="0"/>
                <a:cs typeface="Arial" pitchFamily="34" charset="0"/>
              </a:rPr>
              <a:t>Đối</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tượng</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nghiên</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cứu</a:t>
            </a:r>
            <a:endParaRPr lang="en-US" b="1" dirty="0" smtClean="0">
              <a:solidFill>
                <a:srgbClr val="FF0000"/>
              </a:solidFill>
              <a:latin typeface="Arial" pitchFamily="34" charset="0"/>
              <a:cs typeface="Arial" pitchFamily="34" charset="0"/>
            </a:endParaRPr>
          </a:p>
          <a:p>
            <a:r>
              <a:rPr lang="en-US" smtClean="0">
                <a:latin typeface="Arial" pitchFamily="34" charset="0"/>
                <a:cs typeface="Arial" pitchFamily="34" charset="0"/>
              </a:rPr>
              <a:t>Quản lý và thống kê </a:t>
            </a:r>
            <a:r>
              <a:rPr lang="en-US" smtClean="0">
                <a:latin typeface="Arial" pitchFamily="34" charset="0"/>
                <a:cs typeface="Arial" pitchFamily="34" charset="0"/>
              </a:rPr>
              <a:t>ban </a:t>
            </a:r>
            <a:r>
              <a:rPr lang="en-US" dirty="0" err="1">
                <a:latin typeface="Arial" pitchFamily="34" charset="0"/>
                <a:cs typeface="Arial" pitchFamily="34" charset="0"/>
              </a:rPr>
              <a:t>cán</a:t>
            </a:r>
            <a:r>
              <a:rPr lang="en-US" dirty="0">
                <a:latin typeface="Arial" pitchFamily="34" charset="0"/>
                <a:cs typeface="Arial" pitchFamily="34" charset="0"/>
              </a:rPr>
              <a:t> </a:t>
            </a:r>
            <a:r>
              <a:rPr lang="en-US" err="1">
                <a:latin typeface="Arial" pitchFamily="34" charset="0"/>
                <a:cs typeface="Arial" pitchFamily="34" charset="0"/>
              </a:rPr>
              <a:t>sự</a:t>
            </a:r>
            <a:r>
              <a:rPr lang="en-US">
                <a:latin typeface="Arial" pitchFamily="34" charset="0"/>
                <a:cs typeface="Arial" pitchFamily="34" charset="0"/>
              </a:rPr>
              <a:t> </a:t>
            </a:r>
            <a:r>
              <a:rPr lang="en-US" smtClean="0">
                <a:latin typeface="Arial" pitchFamily="34" charset="0"/>
                <a:cs typeface="Arial" pitchFamily="34" charset="0"/>
              </a:rPr>
              <a:t>theo:</a:t>
            </a:r>
          </a:p>
          <a:p>
            <a:pPr lvl="1">
              <a:lnSpc>
                <a:spcPct val="150000"/>
              </a:lnSpc>
              <a:buFont typeface="Wingdings" pitchFamily="2" charset="2"/>
              <a:buChar char="q"/>
            </a:pPr>
            <a:r>
              <a:rPr lang="en-US">
                <a:latin typeface="Arial" pitchFamily="34" charset="0"/>
                <a:cs typeface="Arial" pitchFamily="34" charset="0"/>
              </a:rPr>
              <a:t> </a:t>
            </a:r>
            <a:r>
              <a:rPr lang="en-US" smtClean="0">
                <a:latin typeface="Arial" pitchFamily="34" charset="0"/>
                <a:cs typeface="Arial" pitchFamily="34" charset="0"/>
              </a:rPr>
              <a:t>Khóa </a:t>
            </a:r>
            <a:r>
              <a:rPr lang="en-US">
                <a:latin typeface="Arial" pitchFamily="34" charset="0"/>
                <a:cs typeface="Arial" pitchFamily="34" charset="0"/>
              </a:rPr>
              <a:t>học</a:t>
            </a:r>
          </a:p>
          <a:p>
            <a:pPr lvl="1">
              <a:lnSpc>
                <a:spcPct val="150000"/>
              </a:lnSpc>
              <a:buFont typeface="Wingdings" pitchFamily="2" charset="2"/>
              <a:buChar char="q"/>
            </a:pPr>
            <a:r>
              <a:rPr lang="en-US">
                <a:latin typeface="Arial" pitchFamily="34" charset="0"/>
                <a:cs typeface="Arial" pitchFamily="34" charset="0"/>
              </a:rPr>
              <a:t> Bộ môn</a:t>
            </a:r>
          </a:p>
          <a:p>
            <a:pPr lvl="1">
              <a:lnSpc>
                <a:spcPct val="150000"/>
              </a:lnSpc>
              <a:buFont typeface="Wingdings" pitchFamily="2" charset="2"/>
              <a:buChar char="q"/>
            </a:pPr>
            <a:r>
              <a:rPr lang="en-US">
                <a:latin typeface="Arial" pitchFamily="34" charset="0"/>
                <a:cs typeface="Arial" pitchFamily="34" charset="0"/>
              </a:rPr>
              <a:t> Lớp </a:t>
            </a:r>
          </a:p>
          <a:p>
            <a:pPr lvl="1">
              <a:lnSpc>
                <a:spcPct val="150000"/>
              </a:lnSpc>
              <a:buFont typeface="Wingdings" pitchFamily="2" charset="2"/>
              <a:buChar char="q"/>
            </a:pPr>
            <a:r>
              <a:rPr lang="en-US">
                <a:latin typeface="Arial" pitchFamily="34" charset="0"/>
                <a:cs typeface="Arial" pitchFamily="34" charset="0"/>
              </a:rPr>
              <a:t> Cố vấn học tập</a:t>
            </a:r>
          </a:p>
          <a:p>
            <a:pPr marL="0" indent="0">
              <a:buNone/>
            </a:pPr>
            <a:endParaRPr lang="en-US" b="1" dirty="0" smtClean="0">
              <a:solidFill>
                <a:srgbClr val="FF0000"/>
              </a:solidFill>
              <a:latin typeface="Arial" pitchFamily="34" charset="0"/>
              <a:cs typeface="Arial" pitchFamily="34" charset="0"/>
            </a:endParaRPr>
          </a:p>
          <a:p>
            <a:pPr marL="0" indent="0">
              <a:buNone/>
            </a:pPr>
            <a:endParaRPr lang="en-US"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5046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smtClean="0">
                <a:solidFill>
                  <a:srgbClr val="FF0000"/>
                </a:solidFill>
                <a:latin typeface="Arial" pitchFamily="34" charset="0"/>
                <a:cs typeface="Arial" pitchFamily="34" charset="0"/>
              </a:rPr>
              <a:t>II. NỘI DUNG, ĐỐI TƯỢNG, PHƯƠNG PHÁP NGHIÊN CỨU</a:t>
            </a:r>
            <a:endParaRPr lang="en-US"/>
          </a:p>
        </p:txBody>
      </p:sp>
      <p:sp>
        <p:nvSpPr>
          <p:cNvPr id="3" name="Content Placeholder 2"/>
          <p:cNvSpPr>
            <a:spLocks noGrp="1"/>
          </p:cNvSpPr>
          <p:nvPr>
            <p:ph idx="1"/>
          </p:nvPr>
        </p:nvSpPr>
        <p:spPr/>
        <p:txBody>
          <a:bodyPr/>
          <a:lstStyle/>
          <a:p>
            <a:pPr marL="0" indent="0">
              <a:buNone/>
            </a:pPr>
            <a:r>
              <a:rPr lang="en-US" b="1" dirty="0" smtClean="0">
                <a:solidFill>
                  <a:srgbClr val="FF0000"/>
                </a:solidFill>
                <a:latin typeface="Arial" pitchFamily="34" charset="0"/>
                <a:cs typeface="Arial" pitchFamily="34" charset="0"/>
              </a:rPr>
              <a:t>3. </a:t>
            </a:r>
            <a:r>
              <a:rPr lang="en-US" b="1" dirty="0" err="1" smtClean="0">
                <a:solidFill>
                  <a:srgbClr val="FF0000"/>
                </a:solidFill>
                <a:latin typeface="Arial" pitchFamily="34" charset="0"/>
                <a:cs typeface="Arial" pitchFamily="34" charset="0"/>
              </a:rPr>
              <a:t>Phương</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pháp</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nghiên</a:t>
            </a:r>
            <a:r>
              <a:rPr lang="en-US" b="1" dirty="0" smtClean="0">
                <a:solidFill>
                  <a:srgbClr val="FF0000"/>
                </a:solidFill>
                <a:latin typeface="Arial" pitchFamily="34" charset="0"/>
                <a:cs typeface="Arial" pitchFamily="34" charset="0"/>
              </a:rPr>
              <a:t> </a:t>
            </a:r>
            <a:r>
              <a:rPr lang="en-US" b="1" dirty="0" err="1" smtClean="0">
                <a:solidFill>
                  <a:srgbClr val="FF0000"/>
                </a:solidFill>
                <a:latin typeface="Arial" pitchFamily="34" charset="0"/>
                <a:cs typeface="Arial" pitchFamily="34" charset="0"/>
              </a:rPr>
              <a:t>cứu</a:t>
            </a:r>
            <a:endParaRPr lang="en-US" b="1" dirty="0" smtClean="0">
              <a:solidFill>
                <a:srgbClr val="FF0000"/>
              </a:solidFill>
              <a:latin typeface="Arial" pitchFamily="34" charset="0"/>
              <a:cs typeface="Arial" pitchFamily="34" charset="0"/>
            </a:endParaRPr>
          </a:p>
          <a:p>
            <a:pPr marL="514350" lvl="0" indent="-514350">
              <a:buFont typeface="+mj-lt"/>
              <a:buAutoNum type="alphaLcPeriod"/>
            </a:pPr>
            <a:r>
              <a:rPr lang="en-US" b="1" dirty="0" err="1">
                <a:latin typeface="Arial" pitchFamily="34" charset="0"/>
                <a:cs typeface="Arial" pitchFamily="34" charset="0"/>
              </a:rPr>
              <a:t>Nghiên</a:t>
            </a:r>
            <a:r>
              <a:rPr lang="en-US" b="1" dirty="0">
                <a:latin typeface="Arial" pitchFamily="34" charset="0"/>
                <a:cs typeface="Arial" pitchFamily="34" charset="0"/>
              </a:rPr>
              <a:t> </a:t>
            </a:r>
            <a:r>
              <a:rPr lang="en-US" b="1" dirty="0" err="1">
                <a:latin typeface="Arial" pitchFamily="34" charset="0"/>
                <a:cs typeface="Arial" pitchFamily="34" charset="0"/>
              </a:rPr>
              <a:t>cứu</a:t>
            </a:r>
            <a:r>
              <a:rPr lang="en-US" b="1" dirty="0">
                <a:latin typeface="Arial" pitchFamily="34" charset="0"/>
                <a:cs typeface="Arial" pitchFamily="34" charset="0"/>
              </a:rPr>
              <a:t> </a:t>
            </a:r>
            <a:r>
              <a:rPr lang="en-US" b="1" dirty="0" err="1">
                <a:latin typeface="Arial" pitchFamily="34" charset="0"/>
                <a:cs typeface="Arial" pitchFamily="34" charset="0"/>
              </a:rPr>
              <a:t>lý</a:t>
            </a:r>
            <a:r>
              <a:rPr lang="en-US" b="1" dirty="0">
                <a:latin typeface="Arial" pitchFamily="34" charset="0"/>
                <a:cs typeface="Arial" pitchFamily="34" charset="0"/>
              </a:rPr>
              <a:t> </a:t>
            </a:r>
            <a:r>
              <a:rPr lang="en-US" b="1" dirty="0" err="1" smtClean="0">
                <a:latin typeface="Arial" pitchFamily="34" charset="0"/>
                <a:cs typeface="Arial" pitchFamily="34" charset="0"/>
              </a:rPr>
              <a:t>thuyết</a:t>
            </a:r>
            <a:endParaRPr lang="en-US" b="1" dirty="0" smtClean="0">
              <a:latin typeface="Arial" pitchFamily="34" charset="0"/>
              <a:cs typeface="Arial" pitchFamily="34" charset="0"/>
            </a:endParaRPr>
          </a:p>
          <a:p>
            <a:pPr lvl="1">
              <a:buFont typeface="Wingdings" pitchFamily="2" charset="2"/>
              <a:buChar char="q"/>
            </a:pPr>
            <a:r>
              <a:rPr lang="en-US" smtClean="0">
                <a:latin typeface="Arial" pitchFamily="34" charset="0"/>
                <a:cs typeface="Arial" pitchFamily="34" charset="0"/>
              </a:rPr>
              <a:t> Framework </a:t>
            </a:r>
            <a:r>
              <a:rPr lang="en-US" dirty="0" smtClean="0">
                <a:latin typeface="Arial" pitchFamily="34" charset="0"/>
                <a:cs typeface="Arial" pitchFamily="34" charset="0"/>
              </a:rPr>
              <a:t>Bootstrap</a:t>
            </a:r>
          </a:p>
          <a:p>
            <a:pPr lvl="1">
              <a:buFont typeface="Wingdings" pitchFamily="2" charset="2"/>
              <a:buChar char="q"/>
            </a:pPr>
            <a:r>
              <a:rPr lang="en-US" smtClean="0">
                <a:latin typeface="Arial" pitchFamily="34" charset="0"/>
                <a:cs typeface="Arial" pitchFamily="34" charset="0"/>
              </a:rPr>
              <a:t> Ngôn </a:t>
            </a:r>
            <a:r>
              <a:rPr lang="en-US" dirty="0" err="1" smtClean="0">
                <a:latin typeface="Arial" pitchFamily="34" charset="0"/>
                <a:cs typeface="Arial" pitchFamily="34" charset="0"/>
              </a:rPr>
              <a:t>ngữ</a:t>
            </a:r>
            <a:r>
              <a:rPr lang="en-US" dirty="0" smtClean="0">
                <a:latin typeface="Arial" pitchFamily="34" charset="0"/>
                <a:cs typeface="Arial" pitchFamily="34" charset="0"/>
              </a:rPr>
              <a:t> </a:t>
            </a:r>
            <a:r>
              <a:rPr lang="en-US" dirty="0" err="1" smtClean="0">
                <a:latin typeface="Arial" pitchFamily="34" charset="0"/>
                <a:cs typeface="Arial" pitchFamily="34" charset="0"/>
              </a:rPr>
              <a:t>lập</a:t>
            </a:r>
            <a:r>
              <a:rPr lang="en-US" dirty="0" smtClean="0">
                <a:latin typeface="Arial" pitchFamily="34" charset="0"/>
                <a:cs typeface="Arial" pitchFamily="34" charset="0"/>
              </a:rPr>
              <a:t> </a:t>
            </a:r>
            <a:r>
              <a:rPr lang="en-US" dirty="0" err="1" smtClean="0">
                <a:latin typeface="Arial" pitchFamily="34" charset="0"/>
                <a:cs typeface="Arial" pitchFamily="34" charset="0"/>
              </a:rPr>
              <a:t>trình</a:t>
            </a:r>
            <a:r>
              <a:rPr lang="en-US" dirty="0" smtClean="0">
                <a:latin typeface="Arial" pitchFamily="34" charset="0"/>
                <a:cs typeface="Arial" pitchFamily="34" charset="0"/>
              </a:rPr>
              <a:t> PHP</a:t>
            </a:r>
          </a:p>
          <a:p>
            <a:pPr lvl="1">
              <a:buFont typeface="Wingdings" pitchFamily="2" charset="2"/>
              <a:buChar char="q"/>
            </a:pPr>
            <a:r>
              <a:rPr lang="en-US" smtClean="0">
                <a:latin typeface="Arial" pitchFamily="34" charset="0"/>
                <a:cs typeface="Arial" pitchFamily="34" charset="0"/>
              </a:rPr>
              <a:t> Framework </a:t>
            </a:r>
            <a:r>
              <a:rPr lang="en-US" dirty="0" err="1" smtClean="0">
                <a:latin typeface="Arial" pitchFamily="34" charset="0"/>
                <a:cs typeface="Arial" pitchFamily="34" charset="0"/>
              </a:rPr>
              <a:t>Laravel</a:t>
            </a:r>
            <a:endParaRPr lang="en-US" dirty="0" smtClean="0">
              <a:latin typeface="Arial" pitchFamily="34" charset="0"/>
              <a:cs typeface="Arial" pitchFamily="34" charset="0"/>
            </a:endParaRPr>
          </a:p>
          <a:p>
            <a:pPr lvl="1">
              <a:buFont typeface="Wingdings" pitchFamily="2" charset="2"/>
              <a:buChar char="q"/>
            </a:pPr>
            <a:r>
              <a:rPr lang="en-US" smtClean="0">
                <a:latin typeface="Arial" pitchFamily="34" charset="0"/>
                <a:cs typeface="Arial" pitchFamily="34" charset="0"/>
              </a:rPr>
              <a:t> Cơ </a:t>
            </a:r>
            <a:r>
              <a:rPr lang="en-US" dirty="0" err="1" smtClean="0">
                <a:latin typeface="Arial" pitchFamily="34" charset="0"/>
                <a:cs typeface="Arial" pitchFamily="34" charset="0"/>
              </a:rPr>
              <a:t>sở</a:t>
            </a:r>
            <a:r>
              <a:rPr lang="en-US" dirty="0" smtClean="0">
                <a:latin typeface="Arial" pitchFamily="34" charset="0"/>
                <a:cs typeface="Arial" pitchFamily="34" charset="0"/>
              </a:rPr>
              <a:t> </a:t>
            </a:r>
            <a:r>
              <a:rPr lang="en-US" dirty="0" err="1" smtClean="0">
                <a:latin typeface="Arial" pitchFamily="34" charset="0"/>
                <a:cs typeface="Arial" pitchFamily="34" charset="0"/>
              </a:rPr>
              <a:t>dữ</a:t>
            </a:r>
            <a:r>
              <a:rPr lang="en-US" dirty="0" smtClean="0">
                <a:latin typeface="Arial" pitchFamily="34" charset="0"/>
                <a:cs typeface="Arial" pitchFamily="34" charset="0"/>
              </a:rPr>
              <a:t> </a:t>
            </a:r>
            <a:r>
              <a:rPr lang="en-US" dirty="0" err="1" smtClean="0">
                <a:latin typeface="Arial" pitchFamily="34" charset="0"/>
                <a:cs typeface="Arial" pitchFamily="34" charset="0"/>
              </a:rPr>
              <a:t>liệu</a:t>
            </a:r>
            <a:r>
              <a:rPr lang="en-US" dirty="0" smtClean="0">
                <a:latin typeface="Arial" pitchFamily="34" charset="0"/>
                <a:cs typeface="Arial" pitchFamily="34" charset="0"/>
              </a:rPr>
              <a:t> – MySQL</a:t>
            </a:r>
            <a:endParaRPr lang="en-US" b="1" dirty="0" smtClean="0">
              <a:latin typeface="Arial" pitchFamily="34" charset="0"/>
              <a:cs typeface="Arial" pitchFamily="34" charset="0"/>
            </a:endParaRPr>
          </a:p>
          <a:p>
            <a:pPr marL="514350" lvl="0" indent="-514350">
              <a:buFont typeface="+mj-lt"/>
              <a:buAutoNum type="alphaLcPeriod"/>
            </a:pPr>
            <a:r>
              <a:rPr lang="en-US" b="1" dirty="0" err="1" smtClean="0">
                <a:latin typeface="Arial" pitchFamily="34" charset="0"/>
                <a:cs typeface="Arial" pitchFamily="34" charset="0"/>
              </a:rPr>
              <a:t>Hiện</a:t>
            </a:r>
            <a:r>
              <a:rPr lang="en-US" b="1" dirty="0" smtClean="0">
                <a:latin typeface="Arial" pitchFamily="34" charset="0"/>
                <a:cs typeface="Arial" pitchFamily="34" charset="0"/>
              </a:rPr>
              <a:t> </a:t>
            </a:r>
            <a:r>
              <a:rPr lang="en-US" b="1" dirty="0" err="1" smtClean="0">
                <a:latin typeface="Arial" pitchFamily="34" charset="0"/>
                <a:cs typeface="Arial" pitchFamily="34" charset="0"/>
              </a:rPr>
              <a:t>thực</a:t>
            </a:r>
            <a:r>
              <a:rPr lang="en-US" b="1" dirty="0" smtClean="0">
                <a:latin typeface="Arial" pitchFamily="34" charset="0"/>
                <a:cs typeface="Arial" pitchFamily="34" charset="0"/>
              </a:rPr>
              <a:t> </a:t>
            </a:r>
            <a:r>
              <a:rPr lang="en-US" b="1" dirty="0" err="1" smtClean="0">
                <a:latin typeface="Arial" pitchFamily="34" charset="0"/>
                <a:cs typeface="Arial" pitchFamily="34" charset="0"/>
              </a:rPr>
              <a:t>hóa</a:t>
            </a:r>
            <a:r>
              <a:rPr lang="en-US" b="1" dirty="0" smtClean="0">
                <a:latin typeface="Arial" pitchFamily="34" charset="0"/>
                <a:cs typeface="Arial" pitchFamily="34" charset="0"/>
              </a:rPr>
              <a:t> </a:t>
            </a:r>
            <a:r>
              <a:rPr lang="en-US" b="1" dirty="0" err="1" smtClean="0">
                <a:latin typeface="Arial" pitchFamily="34" charset="0"/>
                <a:cs typeface="Arial" pitchFamily="34" charset="0"/>
              </a:rPr>
              <a:t>ứng</a:t>
            </a:r>
            <a:r>
              <a:rPr lang="en-US" b="1" dirty="0" smtClean="0">
                <a:latin typeface="Arial" pitchFamily="34" charset="0"/>
                <a:cs typeface="Arial" pitchFamily="34" charset="0"/>
              </a:rPr>
              <a:t> </a:t>
            </a:r>
            <a:r>
              <a:rPr lang="en-US" b="1" dirty="0" err="1" smtClean="0">
                <a:latin typeface="Arial" pitchFamily="34" charset="0"/>
                <a:cs typeface="Arial" pitchFamily="34" charset="0"/>
              </a:rPr>
              <a:t>dụng</a:t>
            </a:r>
            <a:r>
              <a:rPr lang="en-US" b="1" dirty="0" smtClean="0">
                <a:latin typeface="Arial" pitchFamily="34" charset="0"/>
                <a:cs typeface="Arial" pitchFamily="34" charset="0"/>
              </a:rPr>
              <a:t>(Demo)</a:t>
            </a:r>
            <a:endParaRPr lang="en-US" b="1" dirty="0">
              <a:latin typeface="Arial" pitchFamily="34" charset="0"/>
              <a:cs typeface="Arial" pitchFamily="34" charset="0"/>
            </a:endParaRPr>
          </a:p>
          <a:p>
            <a:pPr lvl="1"/>
            <a:endParaRPr lang="en-US" dirty="0">
              <a:latin typeface="Arial" pitchFamily="34" charset="0"/>
              <a:cs typeface="Arial" pitchFamily="34" charset="0"/>
            </a:endParaRPr>
          </a:p>
          <a:p>
            <a:pPr marL="0" indent="0">
              <a:buNone/>
            </a:pPr>
            <a:endParaRPr lang="en-US" b="1"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64208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down)">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solidFill>
                  <a:srgbClr val="FF0000"/>
                </a:solidFill>
                <a:latin typeface="Arial" pitchFamily="34" charset="0"/>
                <a:cs typeface="Arial" pitchFamily="34" charset="0"/>
              </a:rPr>
              <a:t>Framework Bootstrap</a:t>
            </a:r>
            <a:endParaRPr lang="en-US" sz="4000" dirty="0"/>
          </a:p>
        </p:txBody>
      </p:sp>
      <p:pic>
        <p:nvPicPr>
          <p:cNvPr id="8" name="Picture 7"/>
          <p:cNvPicPr>
            <a:picLocks noChangeAspect="1"/>
          </p:cNvPicPr>
          <p:nvPr/>
        </p:nvPicPr>
        <p:blipFill rotWithShape="1">
          <a:blip r:embed="rId3"/>
          <a:srcRect l="9999" r="15000" b="17714"/>
          <a:stretch/>
        </p:blipFill>
        <p:spPr>
          <a:xfrm>
            <a:off x="901337" y="1811497"/>
            <a:ext cx="3351654" cy="160879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5486400" y="1725100"/>
            <a:ext cx="2174639" cy="169519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2568455" y="4114800"/>
            <a:ext cx="3429000" cy="1928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327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101829"/>
            <a:ext cx="8229600" cy="829883"/>
          </a:xfrm>
        </p:spPr>
        <p:txBody>
          <a:bodyPr>
            <a:normAutofit/>
          </a:bodyPr>
          <a:lstStyle/>
          <a:p>
            <a:pPr algn="l"/>
            <a:r>
              <a:rPr lang="en-US" sz="4000" b="1" dirty="0">
                <a:solidFill>
                  <a:srgbClr val="FF0000"/>
                </a:solidFill>
                <a:latin typeface="Arial" pitchFamily="34" charset="0"/>
                <a:cs typeface="Arial" pitchFamily="34" charset="0"/>
              </a:rPr>
              <a:t>Framework Bootstrap</a:t>
            </a:r>
            <a:endParaRPr lang="en-US" sz="4000" dirty="0"/>
          </a:p>
        </p:txBody>
      </p:sp>
      <p:pic>
        <p:nvPicPr>
          <p:cNvPr id="6" name="Picture 5"/>
          <p:cNvPicPr>
            <a:picLocks noChangeAspect="1"/>
          </p:cNvPicPr>
          <p:nvPr/>
        </p:nvPicPr>
        <p:blipFill>
          <a:blip r:embed="rId3"/>
          <a:stretch>
            <a:fillRect/>
          </a:stretch>
        </p:blipFill>
        <p:spPr>
          <a:xfrm>
            <a:off x="533400" y="1662529"/>
            <a:ext cx="1676400" cy="1676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a:srcRect l="11250" t="-2000" r="16250"/>
          <a:stretch/>
        </p:blipFill>
        <p:spPr>
          <a:xfrm>
            <a:off x="6419162" y="1554298"/>
            <a:ext cx="2057400" cy="175403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3456284" y="1609321"/>
            <a:ext cx="1698977" cy="169897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1752600" y="4229757"/>
            <a:ext cx="1870030" cy="180022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7"/>
          <a:srcRect l="21332" t="3999" r="21335" b="10000"/>
          <a:stretch/>
        </p:blipFill>
        <p:spPr>
          <a:xfrm>
            <a:off x="5334000" y="4185710"/>
            <a:ext cx="1795415" cy="1795415"/>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23900" y="3538196"/>
            <a:ext cx="1295399"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Chrome</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203121" y="3538195"/>
            <a:ext cx="2514599"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Internet Explorer</a:t>
            </a:r>
            <a:endParaRPr lang="en-US" sz="2400" dirty="0">
              <a:latin typeface="Arial" panose="020B0604020202020204" pitchFamily="34" charset="0"/>
              <a:cs typeface="Arial" panose="020B0604020202020204" pitchFamily="34" charset="0"/>
            </a:endParaRPr>
          </a:p>
        </p:txBody>
      </p:sp>
      <p:sp>
        <p:nvSpPr>
          <p:cNvPr id="20" name="TextBox 19"/>
          <p:cNvSpPr txBox="1"/>
          <p:nvPr/>
        </p:nvSpPr>
        <p:spPr>
          <a:xfrm>
            <a:off x="6845881" y="3538195"/>
            <a:ext cx="17526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Firefox</a:t>
            </a:r>
            <a:endParaRPr lang="en-US" sz="2400" dirty="0">
              <a:latin typeface="Arial" panose="020B0604020202020204" pitchFamily="34" charset="0"/>
              <a:cs typeface="Arial" panose="020B0604020202020204" pitchFamily="34" charset="0"/>
            </a:endParaRPr>
          </a:p>
        </p:txBody>
      </p:sp>
      <p:sp>
        <p:nvSpPr>
          <p:cNvPr id="21" name="TextBox 20"/>
          <p:cNvSpPr txBox="1"/>
          <p:nvPr/>
        </p:nvSpPr>
        <p:spPr>
          <a:xfrm>
            <a:off x="1676400" y="6081426"/>
            <a:ext cx="2438400"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Opera Browser</a:t>
            </a:r>
            <a:endParaRPr lang="en-US" sz="2400" dirty="0">
              <a:latin typeface="Arial" panose="020B0604020202020204" pitchFamily="34" charset="0"/>
              <a:cs typeface="Arial" panose="020B0604020202020204" pitchFamily="34" charset="0"/>
            </a:endParaRPr>
          </a:p>
        </p:txBody>
      </p:sp>
      <p:sp>
        <p:nvSpPr>
          <p:cNvPr id="22" name="TextBox 21"/>
          <p:cNvSpPr txBox="1"/>
          <p:nvPr/>
        </p:nvSpPr>
        <p:spPr>
          <a:xfrm>
            <a:off x="5155261" y="6081426"/>
            <a:ext cx="2312339"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Safari Browser</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3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TotalTime>
  <Words>505</Words>
  <Application>Microsoft Office PowerPoint</Application>
  <PresentationFormat>On-screen Show (4:3)</PresentationFormat>
  <Paragraphs>76</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GVHD: NGUYỄN KHẮC QUỐC</vt:lpstr>
      <vt:lpstr>NỘI DUNG</vt:lpstr>
      <vt:lpstr>I. LÝ DO CHỌN ĐỀ TÀI</vt:lpstr>
      <vt:lpstr>I. LÝ DO CHỌN ĐỀ TÀI</vt:lpstr>
      <vt:lpstr>II. NỘI DUNG, ĐỐI TƯỢNG, PHƯƠNG PHÁP NGHIÊN CỨU</vt:lpstr>
      <vt:lpstr>II. NỘI DUNG, ĐỐI TƯỢNG, PHƯƠNG PHÁP NGHIÊN CỨU</vt:lpstr>
      <vt:lpstr>II. NỘI DUNG, ĐỐI TƯỢNG, PHƯƠNG PHÁP NGHIÊN CỨU</vt:lpstr>
      <vt:lpstr>Framework Bootstrap</vt:lpstr>
      <vt:lpstr>Framework Bootstrap</vt:lpstr>
      <vt:lpstr>Ngôn ngữ lập trình PHP</vt:lpstr>
      <vt:lpstr>Cơ sở dữ liệu – mySQL</vt:lpstr>
      <vt:lpstr>PowerPoint Presentation</vt:lpstr>
      <vt:lpstr>PowerPoint Presentation</vt:lpstr>
      <vt:lpstr>PowerPoint Presentation</vt:lpstr>
      <vt:lpstr>III. KẾT LUẬN</vt:lpstr>
      <vt:lpstr>PowerPoint Presentation</vt:lpstr>
      <vt:lpstr>HƯỚNG PHÁT TRIỂN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ĐH TRÀ VINH KHOA KỸ THUẬT VÀ CÔNG NGHỆ BỘ MÔN CÔNG NGHỆ THÔNG TIN</dc:title>
  <dc:creator>Hoc vien</dc:creator>
  <cp:lastModifiedBy>A</cp:lastModifiedBy>
  <cp:revision>47</cp:revision>
  <dcterms:created xsi:type="dcterms:W3CDTF">2019-12-06T00:47:09Z</dcterms:created>
  <dcterms:modified xsi:type="dcterms:W3CDTF">2019-12-24T06:22:01Z</dcterms:modified>
</cp:coreProperties>
</file>